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notesSlides/notesSlide2.xml" ContentType="application/vnd.openxmlformats-officedocument.presentationml.notesSl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4" r:id="rId7"/>
    <p:sldId id="262" r:id="rId8"/>
    <p:sldId id="268" r:id="rId9"/>
    <p:sldId id="269" r:id="rId10"/>
    <p:sldId id="271" r:id="rId11"/>
    <p:sldId id="278" r:id="rId12"/>
    <p:sldId id="279" r:id="rId13"/>
    <p:sldId id="277" r:id="rId14"/>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0"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007434"/>
    <a:srgbClr val="ECF1F8"/>
    <a:srgbClr val="CCDA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8239" autoAdjust="0"/>
  </p:normalViewPr>
  <p:slideViewPr>
    <p:cSldViewPr>
      <p:cViewPr varScale="1">
        <p:scale>
          <a:sx n="71" d="100"/>
          <a:sy n="71" d="100"/>
        </p:scale>
        <p:origin x="127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r>
              <a:rPr lang="ru-RU" smtClean="0"/>
              <a:t>информатика , 10 класс</a:t>
            </a:r>
            <a:endParaRPr lang="ru-RU"/>
          </a:p>
        </p:txBody>
      </p:sp>
      <p:sp>
        <p:nvSpPr>
          <p:cNvPr id="3" name="Дата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B9575291-1B34-409F-986A-07CBA6762034}" type="datetimeFigureOut">
              <a:rPr lang="ru-RU" smtClean="0"/>
              <a:pPr/>
              <a:t>12.04.2017</a:t>
            </a:fld>
            <a:endParaRPr lang="ru-RU"/>
          </a:p>
        </p:txBody>
      </p:sp>
      <p:sp>
        <p:nvSpPr>
          <p:cNvPr id="4" name="Нижний колонтитул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9D99FAD4-DC43-4C43-B7B2-0D57610CB779}" type="slidenum">
              <a:rPr lang="ru-RU" smtClean="0"/>
              <a:pPr/>
              <a:t>‹#›</a:t>
            </a:fld>
            <a:endParaRPr lang="ru-RU"/>
          </a:p>
        </p:txBody>
      </p:sp>
    </p:spTree>
    <p:extLst>
      <p:ext uri="{BB962C8B-B14F-4D97-AF65-F5344CB8AC3E}">
        <p14:creationId xmlns:p14="http://schemas.microsoft.com/office/powerpoint/2010/main" val="347502783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r>
              <a:rPr lang="ru-RU" smtClean="0"/>
              <a:t>информатика , 10 класс</a:t>
            </a:r>
            <a:endParaRPr lang="ru-RU"/>
          </a:p>
        </p:txBody>
      </p:sp>
      <p:sp>
        <p:nvSpPr>
          <p:cNvPr id="3" name="Дата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E6695FAE-1879-4E3E-91E7-05BE92A642DA}" type="datetimeFigureOut">
              <a:rPr lang="ru-RU" smtClean="0"/>
              <a:pPr/>
              <a:t>12.04.2017</a:t>
            </a:fld>
            <a:endParaRPr lang="ru-RU"/>
          </a:p>
        </p:txBody>
      </p:sp>
      <p:sp>
        <p:nvSpPr>
          <p:cNvPr id="4" name="Образ слайда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763B55E-2403-4AEB-8167-2A5213906293}" type="slidenum">
              <a:rPr lang="ru-RU" smtClean="0"/>
              <a:pPr/>
              <a:t>‹#›</a:t>
            </a:fld>
            <a:endParaRPr lang="ru-RU"/>
          </a:p>
        </p:txBody>
      </p:sp>
    </p:spTree>
    <p:extLst>
      <p:ext uri="{BB962C8B-B14F-4D97-AF65-F5344CB8AC3E}">
        <p14:creationId xmlns:p14="http://schemas.microsoft.com/office/powerpoint/2010/main" val="4207456932"/>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Верхний колонтитул 3"/>
          <p:cNvSpPr>
            <a:spLocks noGrp="1"/>
          </p:cNvSpPr>
          <p:nvPr>
            <p:ph type="hdr" sz="quarter" idx="10"/>
          </p:nvPr>
        </p:nvSpPr>
        <p:spPr/>
        <p:txBody>
          <a:bodyPr/>
          <a:lstStyle/>
          <a:p>
            <a:r>
              <a:rPr lang="ru-RU" smtClean="0"/>
              <a:t>информатика , 10 класс</a:t>
            </a:r>
            <a:endParaRPr lang="ru-RU"/>
          </a:p>
        </p:txBody>
      </p:sp>
      <p:sp>
        <p:nvSpPr>
          <p:cNvPr id="5" name="Номер слайда 4"/>
          <p:cNvSpPr>
            <a:spLocks noGrp="1"/>
          </p:cNvSpPr>
          <p:nvPr>
            <p:ph type="sldNum" sz="quarter" idx="11"/>
          </p:nvPr>
        </p:nvSpPr>
        <p:spPr/>
        <p:txBody>
          <a:bodyPr/>
          <a:lstStyle/>
          <a:p>
            <a:fld id="{F763B55E-2403-4AEB-8167-2A5213906293}" type="slidenum">
              <a:rPr lang="ru-RU" smtClean="0"/>
              <a:pPr/>
              <a:t>6</a:t>
            </a:fld>
            <a:endParaRPr lang="ru-RU"/>
          </a:p>
        </p:txBody>
      </p:sp>
    </p:spTree>
    <p:extLst>
      <p:ext uri="{BB962C8B-B14F-4D97-AF65-F5344CB8AC3E}">
        <p14:creationId xmlns:p14="http://schemas.microsoft.com/office/powerpoint/2010/main" val="303549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Верхний колонтитул 3"/>
          <p:cNvSpPr>
            <a:spLocks noGrp="1"/>
          </p:cNvSpPr>
          <p:nvPr>
            <p:ph type="hdr" sz="quarter" idx="10"/>
          </p:nvPr>
        </p:nvSpPr>
        <p:spPr/>
        <p:txBody>
          <a:bodyPr/>
          <a:lstStyle/>
          <a:p>
            <a:r>
              <a:rPr lang="ru-RU" smtClean="0"/>
              <a:t>информатика , 10 класс</a:t>
            </a:r>
            <a:endParaRPr lang="ru-RU"/>
          </a:p>
        </p:txBody>
      </p:sp>
      <p:sp>
        <p:nvSpPr>
          <p:cNvPr id="5" name="Номер слайда 4"/>
          <p:cNvSpPr>
            <a:spLocks noGrp="1"/>
          </p:cNvSpPr>
          <p:nvPr>
            <p:ph type="sldNum" sz="quarter" idx="11"/>
          </p:nvPr>
        </p:nvSpPr>
        <p:spPr/>
        <p:txBody>
          <a:bodyPr/>
          <a:lstStyle/>
          <a:p>
            <a:fld id="{F763B55E-2403-4AEB-8167-2A5213906293}" type="slidenum">
              <a:rPr lang="ru-RU" smtClean="0"/>
              <a:pPr/>
              <a:t>12</a:t>
            </a:fld>
            <a:endParaRPr lang="ru-RU"/>
          </a:p>
        </p:txBody>
      </p:sp>
    </p:spTree>
    <p:extLst>
      <p:ext uri="{BB962C8B-B14F-4D97-AF65-F5344CB8AC3E}">
        <p14:creationId xmlns:p14="http://schemas.microsoft.com/office/powerpoint/2010/main" val="1710048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44C4182-DFA3-40BD-AF4E-9EDAAAE89E68}" type="datetimeFigureOut">
              <a:rPr lang="ru-RU" smtClean="0"/>
              <a:pPr/>
              <a:t>12.04.2017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58BB84-FD00-43E1-93B3-E7E2AB789373}" type="slidenum">
              <a:rPr lang="ru-RU" smtClean="0"/>
              <a:pPr/>
              <a:t>‹#›</a:t>
            </a:fld>
            <a:endParaRPr lang="ru-RU"/>
          </a:p>
        </p:txBody>
      </p:sp>
    </p:spTree>
  </p:cSld>
  <p:clrMapOvr>
    <a:masterClrMapping/>
  </p:clrMapOvr>
  <p:transition>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44C4182-DFA3-40BD-AF4E-9EDAAAE89E68}" type="datetimeFigureOut">
              <a:rPr lang="ru-RU" smtClean="0"/>
              <a:pPr/>
              <a:t>12.04.2017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58BB84-FD00-43E1-93B3-E7E2AB789373}" type="slidenum">
              <a:rPr lang="ru-RU" smtClean="0"/>
              <a:pPr/>
              <a:t>‹#›</a:t>
            </a:fld>
            <a:endParaRPr lang="ru-RU"/>
          </a:p>
        </p:txBody>
      </p:sp>
    </p:spTree>
  </p:cSld>
  <p:clrMapOvr>
    <a:masterClrMapping/>
  </p:clrMapOvr>
  <p:transition>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44C4182-DFA3-40BD-AF4E-9EDAAAE89E68}" type="datetimeFigureOut">
              <a:rPr lang="ru-RU" smtClean="0"/>
              <a:pPr/>
              <a:t>12.04.2017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58BB84-FD00-43E1-93B3-E7E2AB789373}" type="slidenum">
              <a:rPr lang="ru-RU" smtClean="0"/>
              <a:pPr/>
              <a:t>‹#›</a:t>
            </a:fld>
            <a:endParaRPr lang="ru-RU"/>
          </a:p>
        </p:txBody>
      </p:sp>
    </p:spTree>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44C4182-DFA3-40BD-AF4E-9EDAAAE89E68}" type="datetimeFigureOut">
              <a:rPr lang="ru-RU" smtClean="0"/>
              <a:pPr/>
              <a:t>12.04.2017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58BB84-FD00-43E1-93B3-E7E2AB789373}" type="slidenum">
              <a:rPr lang="ru-RU" smtClean="0"/>
              <a:pPr/>
              <a:t>‹#›</a:t>
            </a:fld>
            <a:endParaRPr lang="ru-RU"/>
          </a:p>
        </p:txBody>
      </p:sp>
    </p:spTree>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44C4182-DFA3-40BD-AF4E-9EDAAAE89E68}" type="datetimeFigureOut">
              <a:rPr lang="ru-RU" smtClean="0"/>
              <a:pPr/>
              <a:t>12.04.2017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58BB84-FD00-43E1-93B3-E7E2AB789373}" type="slidenum">
              <a:rPr lang="ru-RU" smtClean="0"/>
              <a:pPr/>
              <a:t>‹#›</a:t>
            </a:fld>
            <a:endParaRPr lang="ru-RU"/>
          </a:p>
        </p:txBody>
      </p:sp>
    </p:spTree>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44C4182-DFA3-40BD-AF4E-9EDAAAE89E68}" type="datetimeFigureOut">
              <a:rPr lang="ru-RU" smtClean="0"/>
              <a:pPr/>
              <a:t>12.04.2017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58BB84-FD00-43E1-93B3-E7E2AB789373}" type="slidenum">
              <a:rPr lang="ru-RU" smtClean="0"/>
              <a:pPr/>
              <a:t>‹#›</a:t>
            </a:fld>
            <a:endParaRPr lang="ru-RU"/>
          </a:p>
        </p:txBody>
      </p:sp>
    </p:spTree>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44C4182-DFA3-40BD-AF4E-9EDAAAE89E68}" type="datetimeFigureOut">
              <a:rPr lang="ru-RU" smtClean="0"/>
              <a:pPr/>
              <a:t>12.04.2017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F58BB84-FD00-43E1-93B3-E7E2AB789373}" type="slidenum">
              <a:rPr lang="ru-RU" smtClean="0"/>
              <a:pPr/>
              <a:t>‹#›</a:t>
            </a:fld>
            <a:endParaRPr lang="ru-RU"/>
          </a:p>
        </p:txBody>
      </p:sp>
    </p:spTree>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44C4182-DFA3-40BD-AF4E-9EDAAAE89E68}" type="datetimeFigureOut">
              <a:rPr lang="ru-RU" smtClean="0"/>
              <a:pPr/>
              <a:t>12.04.2017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F58BB84-FD00-43E1-93B3-E7E2AB789373}" type="slidenum">
              <a:rPr lang="ru-RU" smtClean="0"/>
              <a:pPr/>
              <a:t>‹#›</a:t>
            </a:fld>
            <a:endParaRPr lang="ru-RU"/>
          </a:p>
        </p:txBody>
      </p:sp>
    </p:spTree>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44C4182-DFA3-40BD-AF4E-9EDAAAE89E68}" type="datetimeFigureOut">
              <a:rPr lang="ru-RU" smtClean="0"/>
              <a:pPr/>
              <a:t>12.04.2017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F58BB84-FD00-43E1-93B3-E7E2AB789373}" type="slidenum">
              <a:rPr lang="ru-RU" smtClean="0"/>
              <a:pPr/>
              <a:t>‹#›</a:t>
            </a:fld>
            <a:endParaRPr lang="ru-RU"/>
          </a:p>
        </p:txBody>
      </p:sp>
    </p:spTree>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44C4182-DFA3-40BD-AF4E-9EDAAAE89E68}" type="datetimeFigureOut">
              <a:rPr lang="ru-RU" smtClean="0"/>
              <a:pPr/>
              <a:t>12.04.2017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58BB84-FD00-43E1-93B3-E7E2AB789373}" type="slidenum">
              <a:rPr lang="ru-RU" smtClean="0"/>
              <a:pPr/>
              <a:t>‹#›</a:t>
            </a:fld>
            <a:endParaRPr lang="ru-RU"/>
          </a:p>
        </p:txBody>
      </p:sp>
    </p:spTree>
  </p:cSld>
  <p:clrMapOvr>
    <a:masterClrMapping/>
  </p:clrMapOvr>
  <p:transition>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44C4182-DFA3-40BD-AF4E-9EDAAAE89E68}" type="datetimeFigureOut">
              <a:rPr lang="ru-RU" smtClean="0"/>
              <a:pPr/>
              <a:t>12.04.2017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58BB84-FD00-43E1-93B3-E7E2AB789373}" type="slidenum">
              <a:rPr lang="ru-RU" smtClean="0"/>
              <a:pPr/>
              <a:t>‹#›</a:t>
            </a:fld>
            <a:endParaRPr lang="ru-RU"/>
          </a:p>
        </p:txBody>
      </p:sp>
    </p:spTree>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4C4182-DFA3-40BD-AF4E-9EDAAAE89E68}" type="datetimeFigureOut">
              <a:rPr lang="ru-RU" smtClean="0"/>
              <a:pPr/>
              <a:t>12.04.2017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8BB84-FD00-43E1-93B3-E7E2AB78937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trips dir="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11.xml.rels><?xml version="1.0" encoding="UTF-8" standalone="yes"?>
<Relationships xmlns="http://schemas.openxmlformats.org/package/2006/relationships"><Relationship Id="rId3" Type="http://schemas.openxmlformats.org/officeDocument/2006/relationships/slide" Target="slide7.xml"/><Relationship Id="rId7" Type="http://schemas.openxmlformats.org/officeDocument/2006/relationships/image" Target="../media/image9.jpg"/><Relationship Id="rId2" Type="http://schemas.openxmlformats.org/officeDocument/2006/relationships/slideLayout" Target="../slideLayouts/slideLayout4.xml"/><Relationship Id="rId1" Type="http://schemas.openxmlformats.org/officeDocument/2006/relationships/themeOverride" Target="../theme/themeOverride4.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5.xml"/><Relationship Id="rId4" Type="http://schemas.openxmlformats.org/officeDocument/2006/relationships/slide" Target="slide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_rels/slide2.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 Target="slide5.xml"/><Relationship Id="rId7" Type="http://schemas.openxmlformats.org/officeDocument/2006/relationships/slide" Target="slide13.xml"/><Relationship Id="rId2"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6.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image" Target="../media/image3.jpg"/><Relationship Id="rId2"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slide" Target="slide13.xml"/><Relationship Id="rId5" Type="http://schemas.openxmlformats.org/officeDocument/2006/relationships/slide" Target="slide6.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 Target="slide5.xml"/><Relationship Id="rId7" Type="http://schemas.openxmlformats.org/officeDocument/2006/relationships/slide" Target="slide13.xml"/><Relationship Id="rId2"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6.xml"/><Relationship Id="rId4" Type="http://schemas.openxmlformats.org/officeDocument/2006/relationships/slide" Target="slide4.xml"/><Relationship Id="rId9" Type="http://schemas.openxmlformats.org/officeDocument/2006/relationships/image" Target="../media/image5.gif"/></Relationships>
</file>

<file path=ppt/slides/_rels/slide5.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slide" Target="slide5.xml"/><Relationship Id="rId7" Type="http://schemas.openxmlformats.org/officeDocument/2006/relationships/slide" Target="slide13.xml"/><Relationship Id="rId2"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6.xml"/><Relationship Id="rId4" Type="http://schemas.openxmlformats.org/officeDocument/2006/relationships/slide" Target="slide4.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7" Type="http://schemas.openxmlformats.org/officeDocument/2006/relationships/slide" Target="slide13.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5.xml"/></Relationships>
</file>

<file path=ppt/slides/_rels/slide7.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5.xml"/><Relationship Id="rId7"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7.xml"/><Relationship Id="rId6" Type="http://schemas.openxmlformats.org/officeDocument/2006/relationships/slide" Target="slide3.xml"/><Relationship Id="rId5" Type="http://schemas.openxmlformats.org/officeDocument/2006/relationships/slide" Target="slide6.xml"/><Relationship Id="rId10" Type="http://schemas.openxmlformats.org/officeDocument/2006/relationships/slide" Target="slide13.xml"/><Relationship Id="rId4" Type="http://schemas.openxmlformats.org/officeDocument/2006/relationships/slide" Target="slide4.xml"/><Relationship Id="rId9" Type="http://schemas.openxmlformats.org/officeDocument/2006/relationships/slide" Target="slide10.xm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TextBox 9"/>
          <p:cNvSpPr txBox="1"/>
          <p:nvPr/>
        </p:nvSpPr>
        <p:spPr>
          <a:xfrm>
            <a:off x="395536" y="188640"/>
            <a:ext cx="8424936" cy="1569660"/>
          </a:xfrm>
          <a:prstGeom prst="rect">
            <a:avLst/>
          </a:prstGeom>
          <a:noFill/>
        </p:spPr>
        <p:txBody>
          <a:bodyPr wrap="square" rtlCol="0">
            <a:spAutoFit/>
          </a:bodyPr>
          <a:lstStyle/>
          <a:p>
            <a:pPr algn="ctr"/>
            <a:r>
              <a:rPr lang="ru-RU" sz="4800" b="1" dirty="0" smtClean="0">
                <a:solidFill>
                  <a:srgbClr val="FFFF00"/>
                </a:solidFill>
                <a:latin typeface="Times New Roman" pitchFamily="18" charset="0"/>
                <a:cs typeface="Times New Roman" pitchFamily="18" charset="0"/>
              </a:rPr>
              <a:t>Роль математики </a:t>
            </a:r>
          </a:p>
          <a:p>
            <a:pPr algn="ctr"/>
            <a:r>
              <a:rPr lang="ru-RU" sz="4800" b="1" dirty="0" smtClean="0">
                <a:solidFill>
                  <a:srgbClr val="FFFF00"/>
                </a:solidFill>
                <a:latin typeface="Times New Roman" pitchFamily="18" charset="0"/>
                <a:cs typeface="Times New Roman" pitchFamily="18" charset="0"/>
              </a:rPr>
              <a:t>в современных профессиях</a:t>
            </a:r>
            <a:r>
              <a:rPr lang="ru-RU" sz="4800" b="1" dirty="0" smtClean="0">
                <a:solidFill>
                  <a:schemeClr val="bg1"/>
                </a:solidFill>
                <a:latin typeface="Times New Roman" pitchFamily="18" charset="0"/>
                <a:cs typeface="Times New Roman" pitchFamily="18" charset="0"/>
              </a:rPr>
              <a:t> </a:t>
            </a:r>
            <a:endParaRPr lang="ru-RU" sz="4800" b="1" dirty="0">
              <a:solidFill>
                <a:schemeClr val="bg1"/>
              </a:solidFill>
              <a:latin typeface="Times New Roman" pitchFamily="18" charset="0"/>
              <a:cs typeface="Times New Roman" pitchFamily="18" charset="0"/>
            </a:endParaRPr>
          </a:p>
        </p:txBody>
      </p:sp>
      <p:sp>
        <p:nvSpPr>
          <p:cNvPr id="11" name="TextBox 10"/>
          <p:cNvSpPr txBox="1"/>
          <p:nvPr/>
        </p:nvSpPr>
        <p:spPr>
          <a:xfrm>
            <a:off x="3995936" y="3933056"/>
            <a:ext cx="4968552" cy="1107996"/>
          </a:xfrm>
          <a:prstGeom prst="rect">
            <a:avLst/>
          </a:prstGeom>
          <a:noFill/>
        </p:spPr>
        <p:txBody>
          <a:bodyPr wrap="square" rtlCol="0">
            <a:spAutoFit/>
          </a:bodyPr>
          <a:lstStyle/>
          <a:p>
            <a:pPr algn="r"/>
            <a:r>
              <a:rPr lang="ru-RU" sz="2200" b="1" dirty="0" smtClean="0">
                <a:solidFill>
                  <a:srgbClr val="FFFF00"/>
                </a:solidFill>
                <a:latin typeface="Times New Roman" pitchFamily="18" charset="0"/>
                <a:cs typeface="Times New Roman" pitchFamily="18" charset="0"/>
              </a:rPr>
              <a:t>Лозовский Артем, </a:t>
            </a:r>
            <a:endParaRPr lang="ru-RU" sz="2200" b="1" dirty="0" smtClean="0">
              <a:solidFill>
                <a:srgbClr val="FFFF00"/>
              </a:solidFill>
              <a:latin typeface="Times New Roman" pitchFamily="18" charset="0"/>
              <a:cs typeface="Times New Roman" pitchFamily="18" charset="0"/>
            </a:endParaRPr>
          </a:p>
          <a:p>
            <a:pPr algn="r"/>
            <a:r>
              <a:rPr lang="ru-RU" sz="2200" b="1" dirty="0" smtClean="0">
                <a:solidFill>
                  <a:srgbClr val="FFFF00"/>
                </a:solidFill>
                <a:latin typeface="Times New Roman" pitchFamily="18" charset="0"/>
                <a:cs typeface="Times New Roman" pitchFamily="18" charset="0"/>
              </a:rPr>
              <a:t>учащийся 10 класса </a:t>
            </a:r>
          </a:p>
          <a:p>
            <a:pPr algn="r"/>
            <a:r>
              <a:rPr lang="ru-RU" sz="2200" b="1" dirty="0" smtClean="0">
                <a:solidFill>
                  <a:srgbClr val="FFFF00"/>
                </a:solidFill>
                <a:latin typeface="Times New Roman" pitchFamily="18" charset="0"/>
                <a:cs typeface="Times New Roman" pitchFamily="18" charset="0"/>
              </a:rPr>
              <a:t>МБОУ «СОШ № 151 г. Челябинска»</a:t>
            </a:r>
            <a:endParaRPr lang="ru-RU" sz="2200" b="1" dirty="0">
              <a:solidFill>
                <a:srgbClr val="FFFF00"/>
              </a:solidFill>
              <a:latin typeface="Times New Roman" pitchFamily="18" charset="0"/>
              <a:cs typeface="Times New Roman" pitchFamily="18" charset="0"/>
            </a:endParaRPr>
          </a:p>
        </p:txBody>
      </p:sp>
      <p:sp>
        <p:nvSpPr>
          <p:cNvPr id="12" name="TextBox 11"/>
          <p:cNvSpPr txBox="1"/>
          <p:nvPr/>
        </p:nvSpPr>
        <p:spPr>
          <a:xfrm>
            <a:off x="3071873" y="6381328"/>
            <a:ext cx="3024336" cy="369332"/>
          </a:xfrm>
          <a:prstGeom prst="rect">
            <a:avLst/>
          </a:prstGeom>
          <a:noFill/>
        </p:spPr>
        <p:txBody>
          <a:bodyPr wrap="square" rtlCol="0">
            <a:spAutoFit/>
          </a:bodyPr>
          <a:lstStyle/>
          <a:p>
            <a:pPr algn="ctr"/>
            <a:r>
              <a:rPr lang="ru-RU" b="1" dirty="0" smtClean="0">
                <a:solidFill>
                  <a:srgbClr val="FFFF00"/>
                </a:solidFill>
                <a:latin typeface="Times New Roman" pitchFamily="18" charset="0"/>
                <a:cs typeface="Times New Roman" pitchFamily="18" charset="0"/>
              </a:rPr>
              <a:t>Челябинск, 2017</a:t>
            </a:r>
            <a:endParaRPr lang="ru-RU" b="1" dirty="0">
              <a:solidFill>
                <a:srgbClr val="FFFF00"/>
              </a:solidFill>
              <a:latin typeface="Times New Roman" pitchFamily="18" charset="0"/>
              <a:cs typeface="Times New Roman" pitchFamily="18" charset="0"/>
            </a:endParaRPr>
          </a:p>
        </p:txBody>
      </p:sp>
    </p:spTree>
  </p:cSld>
  <p:clrMapOvr>
    <a:masterClrMapping/>
  </p:clrMapOvr>
  <p:transition>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813093"/>
            <a:ext cx="8319868"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r>
              <a:rPr lang="ru-RU" sz="2000" dirty="0" smtClean="0">
                <a:solidFill>
                  <a:schemeClr val="bg1"/>
                </a:solidFill>
                <a:latin typeface="Times New Roman" panose="02020603050405020304" pitchFamily="18" charset="0"/>
                <a:cs typeface="Times New Roman" panose="02020603050405020304" pitchFamily="18" charset="0"/>
              </a:rPr>
              <a:t>          </a:t>
            </a:r>
            <a:r>
              <a:rPr lang="ru-RU" sz="2200" dirty="0" smtClean="0">
                <a:solidFill>
                  <a:schemeClr val="bg1"/>
                </a:solidFill>
                <a:latin typeface="Times New Roman" panose="02020603050405020304" pitchFamily="18" charset="0"/>
                <a:cs typeface="Times New Roman" panose="02020603050405020304" pitchFamily="18" charset="0"/>
              </a:rPr>
              <a:t>Непрерывные перемены, которые коснулись почти всех областей и условий жизни и деятельности людей и общества в целом, изменения характера труда, технической базы в социально-экономической сфере, появление и развитие новых видов деятельности – все это приводит к изменению спроса на квалифицированную структуру трудоспособного населения и требует непрерывного образования и профессионального совершенствования.</a:t>
            </a:r>
          </a:p>
          <a:p>
            <a:pPr lvl="0" algn="just"/>
            <a:r>
              <a:rPr lang="ru-RU" sz="2200" dirty="0">
                <a:solidFill>
                  <a:schemeClr val="bg1"/>
                </a:solidFill>
                <a:latin typeface="Times New Roman" panose="02020603050405020304" pitchFamily="18" charset="0"/>
                <a:cs typeface="Times New Roman" panose="02020603050405020304" pitchFamily="18" charset="0"/>
              </a:rPr>
              <a:t> </a:t>
            </a:r>
            <a:r>
              <a:rPr lang="ru-RU" sz="2200" dirty="0" smtClean="0">
                <a:solidFill>
                  <a:schemeClr val="bg1"/>
                </a:solidFill>
                <a:latin typeface="Times New Roman" panose="02020603050405020304" pitchFamily="18" charset="0"/>
                <a:cs typeface="Times New Roman" panose="02020603050405020304" pitchFamily="18" charset="0"/>
              </a:rPr>
              <a:t>         Математическое </a:t>
            </a:r>
            <a:r>
              <a:rPr lang="ru-RU" sz="2200" dirty="0">
                <a:solidFill>
                  <a:schemeClr val="bg1"/>
                </a:solidFill>
                <a:latin typeface="Times New Roman" panose="02020603050405020304" pitchFamily="18" charset="0"/>
                <a:cs typeface="Times New Roman" panose="02020603050405020304" pitchFamily="18" charset="0"/>
              </a:rPr>
              <a:t>образование сегодня становится необходимым элементом профессионализма независимо от рода деятельности. Кроме того, согласно китайской мудрости, «математика – кузнеца мышления» и она, по мнению немецкого математика Германа Вейля, «играет весьма существенную роль в формировании нашего духовного облика».</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384175" algn="l"/>
              </a:tabLst>
            </a:pPr>
            <a:endParaRPr kumimoji="0" lang="ru-RU" sz="2000" b="0" i="0" u="none" strike="noStrike" cap="none" normalizeH="0" baseline="0" dirty="0" smtClean="0">
              <a:ln>
                <a:noFill/>
              </a:ln>
              <a:solidFill>
                <a:schemeClr val="bg1"/>
              </a:solidFill>
              <a:effectLst/>
              <a:latin typeface="Arial" pitchFamily="34" charset="0"/>
            </a:endParaRPr>
          </a:p>
        </p:txBody>
      </p:sp>
      <p:sp>
        <p:nvSpPr>
          <p:cNvPr id="3" name="TextBox 2"/>
          <p:cNvSpPr txBox="1"/>
          <p:nvPr/>
        </p:nvSpPr>
        <p:spPr>
          <a:xfrm>
            <a:off x="2714612" y="285728"/>
            <a:ext cx="3585580" cy="477054"/>
          </a:xfrm>
          <a:prstGeom prst="rect">
            <a:avLst/>
          </a:prstGeom>
          <a:noFill/>
        </p:spPr>
        <p:txBody>
          <a:bodyPr wrap="square" rtlCol="0">
            <a:spAutoFit/>
          </a:bodyPr>
          <a:lstStyle/>
          <a:p>
            <a:pPr algn="ctr"/>
            <a:r>
              <a:rPr lang="ru-RU" sz="2500" dirty="0" smtClean="0">
                <a:solidFill>
                  <a:schemeClr val="bg1"/>
                </a:solidFill>
                <a:latin typeface="Times New Roman" panose="02020603050405020304" pitchFamily="18" charset="0"/>
                <a:cs typeface="Times New Roman" panose="02020603050405020304" pitchFamily="18" charset="0"/>
              </a:rPr>
              <a:t>Выводы</a:t>
            </a:r>
            <a:endParaRPr lang="ru-RU" sz="2500" dirty="0">
              <a:solidFill>
                <a:schemeClr val="bg1"/>
              </a:solidFill>
              <a:latin typeface="Times New Roman" panose="02020603050405020304" pitchFamily="18" charset="0"/>
              <a:cs typeface="Times New Roman" panose="02020603050405020304" pitchFamily="18" charset="0"/>
            </a:endParaRPr>
          </a:p>
        </p:txBody>
      </p:sp>
      <p:sp>
        <p:nvSpPr>
          <p:cNvPr id="6" name="Стрелка влево 5">
            <a:hlinkClick r:id="rId3" action="ppaction://hlinksldjump"/>
          </p:cNvPr>
          <p:cNvSpPr/>
          <p:nvPr/>
        </p:nvSpPr>
        <p:spPr>
          <a:xfrm>
            <a:off x="428596" y="5916706"/>
            <a:ext cx="1911156" cy="5126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Назад к меню</a:t>
            </a:r>
            <a:endParaRPr lang="ru-RU" dirty="0"/>
          </a:p>
        </p:txBody>
      </p:sp>
      <p:sp>
        <p:nvSpPr>
          <p:cNvPr id="7" name="Стрелка вправо 6"/>
          <p:cNvSpPr/>
          <p:nvPr/>
        </p:nvSpPr>
        <p:spPr>
          <a:xfrm>
            <a:off x="6300192" y="5916706"/>
            <a:ext cx="2223698" cy="5126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Далее</a:t>
            </a:r>
            <a:endParaRPr lang="ru-RU" dirty="0"/>
          </a:p>
        </p:txBody>
      </p:sp>
    </p:spTree>
  </p:cSld>
  <p:clrMapOvr>
    <a:overrideClrMapping bg1="lt1" tx1="dk1" bg2="lt2" tx2="dk2" accent1="accent1" accent2="accent2" accent3="accent3" accent4="accent4" accent5="accent5" accent6="accent6" hlink="hlink" folHlink="folHlink"/>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9" name="Стрелка влево 8">
            <a:hlinkClick r:id="rId3" action="ppaction://hlinksldjump"/>
          </p:cNvPr>
          <p:cNvSpPr/>
          <p:nvPr/>
        </p:nvSpPr>
        <p:spPr>
          <a:xfrm>
            <a:off x="327525" y="6357958"/>
            <a:ext cx="1857388"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Назад к меню</a:t>
            </a:r>
            <a:endParaRPr lang="ru-RU" dirty="0"/>
          </a:p>
        </p:txBody>
      </p:sp>
      <p:sp>
        <p:nvSpPr>
          <p:cNvPr id="10" name="Стрелка вправо 9">
            <a:hlinkClick r:id="rId4" action="ppaction://hlinksldjump"/>
          </p:cNvPr>
          <p:cNvSpPr/>
          <p:nvPr/>
        </p:nvSpPr>
        <p:spPr>
          <a:xfrm>
            <a:off x="7434910" y="6432752"/>
            <a:ext cx="150019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Завершение</a:t>
            </a:r>
            <a:endParaRPr lang="ru-RU" dirty="0"/>
          </a:p>
        </p:txBody>
      </p:sp>
      <p:pic>
        <p:nvPicPr>
          <p:cNvPr id="5" name="Объект 4"/>
          <p:cNvPicPr>
            <a:picLocks noGrp="1" noChangeAspect="1"/>
          </p:cNvPicPr>
          <p:nvPr>
            <p:ph sz="half" idx="1"/>
          </p:nvPr>
        </p:nvPicPr>
        <p:blipFill>
          <a:blip r:embed="rId5">
            <a:extLst>
              <a:ext uri="{28A0092B-C50C-407E-A947-70E740481C1C}">
                <a14:useLocalDpi xmlns:a14="http://schemas.microsoft.com/office/drawing/2010/main" val="0"/>
              </a:ext>
            </a:extLst>
          </a:blip>
          <a:stretch>
            <a:fillRect/>
          </a:stretch>
        </p:blipFill>
        <p:spPr>
          <a:xfrm>
            <a:off x="0" y="-133"/>
            <a:ext cx="4499992" cy="3320989"/>
          </a:xfrm>
        </p:spPr>
      </p:pic>
      <p:pic>
        <p:nvPicPr>
          <p:cNvPr id="6" name="Объект 5"/>
          <p:cNvPicPr>
            <a:picLocks noGrp="1" noChangeAspect="1"/>
          </p:cNvPicPr>
          <p:nvPr>
            <p:ph sz="half" idx="2"/>
          </p:nvPr>
        </p:nvPicPr>
        <p:blipFill>
          <a:blip r:embed="rId6">
            <a:extLst>
              <a:ext uri="{28A0092B-C50C-407E-A947-70E740481C1C}">
                <a14:useLocalDpi xmlns:a14="http://schemas.microsoft.com/office/drawing/2010/main" val="0"/>
              </a:ext>
            </a:extLst>
          </a:blip>
          <a:stretch>
            <a:fillRect/>
          </a:stretch>
        </p:blipFill>
        <p:spPr>
          <a:xfrm>
            <a:off x="4367256" y="231497"/>
            <a:ext cx="4163037" cy="3122278"/>
          </a:xfrm>
        </p:spPr>
      </p:pic>
      <p:pic>
        <p:nvPicPr>
          <p:cNvPr id="14" name="Объект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11760" y="3252798"/>
            <a:ext cx="4903768" cy="3537144"/>
          </a:xfrm>
          <a:prstGeom prst="rect">
            <a:avLst/>
          </a:prstGeom>
        </p:spPr>
      </p:pic>
    </p:spTree>
  </p:cSld>
  <p:clrMapOvr>
    <a:overrideClrMapping bg1="lt1" tx1="dk1" bg2="lt2" tx2="dk2" accent1="accent1" accent2="accent2" accent3="accent3" accent4="accent4" accent5="accent5" accent6="accent6" hlink="hlink" folHlink="folHlink"/>
  </p:clrMapOvr>
  <p:transition>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755576" y="1599183"/>
            <a:ext cx="763284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63525" marR="0" lvl="0" indent="-263525" algn="ctr" defTabSz="914400" rtl="0" eaLnBrk="1" fontAlgn="base" latinLnBrk="0" hangingPunct="1">
              <a:lnSpc>
                <a:spcPct val="100000"/>
              </a:lnSpc>
              <a:spcBef>
                <a:spcPct val="0"/>
              </a:spcBef>
              <a:spcAft>
                <a:spcPct val="0"/>
              </a:spcAft>
              <a:buClrTx/>
              <a:buSzTx/>
              <a:buFontTx/>
              <a:buNone/>
              <a:tabLst>
                <a:tab pos="223838" algn="l"/>
              </a:tabLst>
            </a:pPr>
            <a:r>
              <a:rPr kumimoji="0" lang="ru-RU" sz="6000" b="0" i="0" u="none" strike="noStrike" cap="none" normalizeH="0" baseline="0" dirty="0" smtClean="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СПАСИБО </a:t>
            </a:r>
          </a:p>
          <a:p>
            <a:pPr marL="263525" marR="0" lvl="0" indent="-263525" algn="ctr" defTabSz="914400" rtl="0" eaLnBrk="1" fontAlgn="base" latinLnBrk="0" hangingPunct="1">
              <a:lnSpc>
                <a:spcPct val="100000"/>
              </a:lnSpc>
              <a:spcBef>
                <a:spcPct val="0"/>
              </a:spcBef>
              <a:spcAft>
                <a:spcPct val="0"/>
              </a:spcAft>
              <a:buClrTx/>
              <a:buSzTx/>
              <a:buFontTx/>
              <a:buNone/>
              <a:tabLst>
                <a:tab pos="223838" algn="l"/>
              </a:tabLst>
            </a:pPr>
            <a:r>
              <a:rPr kumimoji="0" lang="ru-RU" sz="6000" b="0" i="0" u="none" strike="noStrike" cap="none" normalizeH="0" baseline="0" dirty="0" smtClean="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за </a:t>
            </a:r>
          </a:p>
          <a:p>
            <a:pPr marL="263525" marR="0" lvl="0" indent="-263525" algn="ctr" defTabSz="914400" rtl="0" eaLnBrk="1" fontAlgn="base" latinLnBrk="0" hangingPunct="1">
              <a:lnSpc>
                <a:spcPct val="100000"/>
              </a:lnSpc>
              <a:spcBef>
                <a:spcPct val="0"/>
              </a:spcBef>
              <a:spcAft>
                <a:spcPct val="0"/>
              </a:spcAft>
              <a:buClrTx/>
              <a:buSzTx/>
              <a:buFontTx/>
              <a:buNone/>
              <a:tabLst>
                <a:tab pos="223838" algn="l"/>
              </a:tabLst>
            </a:pPr>
            <a:r>
              <a:rPr kumimoji="0" lang="ru-RU" sz="6000" b="0" i="0" u="none" strike="noStrike" cap="none" normalizeH="0" baseline="0" dirty="0" smtClean="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ВНИМАНИЕ!</a:t>
            </a:r>
            <a:endParaRPr kumimoji="0" lang="ru-RU" sz="60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3838" algn="l"/>
              </a:tabLst>
            </a:pPr>
            <a:endParaRPr kumimoji="0" lang="ru-RU" sz="60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endParaRPr>
          </a:p>
        </p:txBody>
      </p:sp>
      <p:sp>
        <p:nvSpPr>
          <p:cNvPr id="10" name="Стрелка влево 9">
            <a:hlinkClick r:id="rId4" action="ppaction://hlinksldjump"/>
          </p:cNvPr>
          <p:cNvSpPr/>
          <p:nvPr/>
        </p:nvSpPr>
        <p:spPr>
          <a:xfrm>
            <a:off x="7020272" y="6237312"/>
            <a:ext cx="1857388"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Назад к меню</a:t>
            </a:r>
            <a:endParaRPr lang="ru-RU" dirty="0"/>
          </a:p>
        </p:txBody>
      </p:sp>
    </p:spTree>
  </p:cSld>
  <p:clrMapOvr>
    <a:overrideClrMapping bg1="lt1" tx1="dk1" bg2="lt2" tx2="dk2" accent1="accent1" accent2="accent2" accent3="accent3" accent4="accent4" accent5="accent5" accent6="accent6" hlink="hlink" folHlink="folHlink"/>
  </p:clrMapOvr>
  <p:transition>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500" dirty="0" smtClean="0">
                <a:solidFill>
                  <a:schemeClr val="bg1"/>
                </a:solidFill>
                <a:latin typeface="Times New Roman" panose="02020603050405020304" pitchFamily="18" charset="0"/>
                <a:cs typeface="Times New Roman" panose="02020603050405020304" pitchFamily="18" charset="0"/>
              </a:rPr>
              <a:t>Литература</a:t>
            </a:r>
            <a:endParaRPr lang="ru-RU" sz="2500" dirty="0">
              <a:solidFill>
                <a:schemeClr val="bg1"/>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698721" y="1772816"/>
            <a:ext cx="8003232" cy="3908762"/>
          </a:xfrm>
          <a:prstGeom prst="rect">
            <a:avLst/>
          </a:prstGeom>
          <a:noFill/>
        </p:spPr>
        <p:txBody>
          <a:bodyPr wrap="square" rtlCol="0">
            <a:spAutoFit/>
          </a:bodyPr>
          <a:lstStyle/>
          <a:p>
            <a:pPr marL="342900" indent="-342900" algn="just">
              <a:buFont typeface="+mj-lt"/>
              <a:buAutoNum type="arabicPeriod"/>
            </a:pPr>
            <a:r>
              <a:rPr lang="ru-RU" sz="22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Анохин П.К., Избранные труды. Кибернетика функциональных систем/П.К. Анохин (под ред. К.В. Судакова). – М.: Медицина, 1998</a:t>
            </a:r>
          </a:p>
          <a:p>
            <a:pPr marL="342900" indent="-342900" algn="just">
              <a:buFont typeface="+mj-lt"/>
              <a:buAutoNum type="arabicPeriod"/>
            </a:pPr>
            <a:r>
              <a:rPr lang="ru-RU" sz="2200"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Каркищенко</a:t>
            </a:r>
            <a:r>
              <a:rPr lang="ru-RU" sz="22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Н.Н. Основы </a:t>
            </a:r>
            <a:r>
              <a:rPr lang="ru-RU" sz="2200"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биомоделирования</a:t>
            </a:r>
            <a:r>
              <a:rPr lang="ru-RU" sz="22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 М: Межакадемическое издательство ВПК, 2005</a:t>
            </a:r>
          </a:p>
          <a:p>
            <a:pPr marL="342900" indent="-342900" algn="just">
              <a:buFont typeface="+mj-lt"/>
              <a:buAutoNum type="arabicPeriod"/>
            </a:pPr>
            <a:r>
              <a:rPr lang="ru-RU" sz="22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Мезенцева Л.В., Перцов С.С. Вестник новых медицинских технологий. Выпуск № 1/ том </a:t>
            </a:r>
            <a:r>
              <a:rPr lang="en-US" sz="22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XX</a:t>
            </a:r>
            <a:r>
              <a:rPr lang="ru-RU" sz="22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2013</a:t>
            </a:r>
          </a:p>
          <a:p>
            <a:pPr marL="342900" indent="-342900" algn="just">
              <a:buFont typeface="+mj-lt"/>
              <a:buAutoNum type="arabicPeriod"/>
            </a:pPr>
            <a:r>
              <a:rPr lang="ru-RU" sz="22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Прокопьев В.П. Образование и наука. № 9, 2011</a:t>
            </a:r>
          </a:p>
          <a:p>
            <a:pPr marL="342900" indent="-342900">
              <a:buFont typeface="+mj-lt"/>
              <a:buAutoNum type="arabicPeriod"/>
            </a:pPr>
            <a:endParaRPr lang="ru-RU"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ru-RU" dirty="0" smtClean="0">
              <a:solidFill>
                <a:schemeClr val="bg1"/>
              </a:solidFill>
            </a:endParaRPr>
          </a:p>
          <a:p>
            <a:endParaRPr lang="ru-RU" dirty="0" smtClean="0">
              <a:solidFill>
                <a:schemeClr val="bg1"/>
              </a:solidFill>
            </a:endParaRPr>
          </a:p>
          <a:p>
            <a:endParaRPr lang="ru-RU" dirty="0">
              <a:solidFill>
                <a:schemeClr val="bg1"/>
              </a:solidFill>
            </a:endParaRPr>
          </a:p>
        </p:txBody>
      </p:sp>
    </p:spTree>
  </p:cSld>
  <p:clrMapOvr>
    <a:overrideClrMapping bg1="lt1" tx1="dk1" bg2="lt2" tx2="dk2" accent1="accent1" accent2="accent2" accent3="accent3" accent4="accent4" accent5="accent5" accent6="accent6" hlink="hlink" folHlink="folHlink"/>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1389886641"/>
              </p:ext>
            </p:extLst>
          </p:nvPr>
        </p:nvGraphicFramePr>
        <p:xfrm>
          <a:off x="0" y="0"/>
          <a:ext cx="9144000" cy="7056079"/>
        </p:xfrm>
        <a:graphic>
          <a:graphicData uri="http://schemas.openxmlformats.org/drawingml/2006/table">
            <a:tbl>
              <a:tblPr firstRow="1" bandRow="1">
                <a:tableStyleId>{5C22544A-7EE6-4342-B048-85BDC9FD1C3A}</a:tableStyleId>
              </a:tblPr>
              <a:tblGrid>
                <a:gridCol w="2267108"/>
                <a:gridCol w="6876892"/>
              </a:tblGrid>
              <a:tr h="1628800">
                <a:tc>
                  <a:txBody>
                    <a:bodyPr/>
                    <a:lstStyle/>
                    <a:p>
                      <a:endParaRPr lang="ru-RU" dirty="0"/>
                    </a:p>
                  </a:txBody>
                  <a:tcPr/>
                </a:tc>
                <a:tc>
                  <a:txBody>
                    <a:bodyPr/>
                    <a:lstStyle/>
                    <a:p>
                      <a:pPr algn="ctr"/>
                      <a:endParaRPr lang="ru-RU" sz="1400" dirty="0" smtClean="0">
                        <a:latin typeface="Times New Roman" panose="02020603050405020304" pitchFamily="18" charset="0"/>
                        <a:cs typeface="Times New Roman" panose="02020603050405020304" pitchFamily="18" charset="0"/>
                      </a:endParaRPr>
                    </a:p>
                    <a:p>
                      <a:pPr algn="ctr"/>
                      <a:r>
                        <a:rPr lang="ru-RU" sz="3600" dirty="0" smtClean="0">
                          <a:latin typeface="Times New Roman" panose="02020603050405020304" pitchFamily="18" charset="0"/>
                          <a:cs typeface="Times New Roman" panose="02020603050405020304" pitchFamily="18" charset="0"/>
                        </a:rPr>
                        <a:t>Роль математики </a:t>
                      </a:r>
                    </a:p>
                    <a:p>
                      <a:pPr algn="ctr"/>
                      <a:r>
                        <a:rPr lang="ru-RU" sz="3600" dirty="0" smtClean="0">
                          <a:latin typeface="Times New Roman" panose="02020603050405020304" pitchFamily="18" charset="0"/>
                          <a:cs typeface="Times New Roman" panose="02020603050405020304" pitchFamily="18" charset="0"/>
                        </a:rPr>
                        <a:t>в современных профессиях </a:t>
                      </a:r>
                      <a:endParaRPr lang="ru-RU" sz="3600" dirty="0">
                        <a:latin typeface="Times New Roman" panose="02020603050405020304" pitchFamily="18" charset="0"/>
                        <a:cs typeface="Times New Roman" panose="02020603050405020304" pitchFamily="18" charset="0"/>
                      </a:endParaRPr>
                    </a:p>
                  </a:txBody>
                  <a:tcPr/>
                </a:tc>
              </a:tr>
              <a:tr h="5427279">
                <a:tc>
                  <a:txBody>
                    <a:bodyPr/>
                    <a:lstStyle/>
                    <a:p>
                      <a:endParaRPr lang="ru-RU" u="none" dirty="0"/>
                    </a:p>
                  </a:txBody>
                  <a:tcPr/>
                </a:tc>
                <a:tc>
                  <a:txBody>
                    <a:bodyPr/>
                    <a:lstStyle/>
                    <a:p>
                      <a:endParaRPr lang="ru-RU" dirty="0" smtClean="0"/>
                    </a:p>
                    <a:p>
                      <a:r>
                        <a:rPr lang="ru-RU" sz="1600" dirty="0" smtClean="0"/>
                        <a:t> </a:t>
                      </a:r>
                    </a:p>
                    <a:p>
                      <a:pPr algn="just"/>
                      <a:r>
                        <a:rPr lang="ru-RU" sz="1400" dirty="0" smtClean="0">
                          <a:latin typeface="Times New Roman" panose="02020603050405020304" pitchFamily="18" charset="0"/>
                          <a:cs typeface="Times New Roman" panose="02020603050405020304" pitchFamily="18" charset="0"/>
                        </a:rPr>
                        <a:t>            </a:t>
                      </a:r>
                    </a:p>
                    <a:p>
                      <a:pPr algn="just"/>
                      <a:endParaRPr lang="ru-RU" sz="1400" dirty="0" smtClean="0">
                        <a:latin typeface="Times New Roman" panose="02020603050405020304" pitchFamily="18" charset="0"/>
                        <a:cs typeface="Times New Roman" panose="02020603050405020304" pitchFamily="18" charset="0"/>
                      </a:endParaRPr>
                    </a:p>
                    <a:p>
                      <a:pPr algn="just"/>
                      <a:endParaRPr lang="ru-RU" sz="1400" dirty="0" smtClean="0">
                        <a:latin typeface="Times New Roman" panose="02020603050405020304" pitchFamily="18" charset="0"/>
                        <a:cs typeface="Times New Roman" panose="02020603050405020304" pitchFamily="18" charset="0"/>
                      </a:endParaRPr>
                    </a:p>
                    <a:p>
                      <a:pPr algn="just"/>
                      <a:endParaRPr lang="ru-RU" sz="1400" dirty="0" smtClean="0">
                        <a:latin typeface="Times New Roman" panose="02020603050405020304" pitchFamily="18" charset="0"/>
                        <a:cs typeface="Times New Roman" panose="02020603050405020304" pitchFamily="18" charset="0"/>
                      </a:endParaRPr>
                    </a:p>
                    <a:p>
                      <a:pPr algn="just"/>
                      <a:endParaRPr lang="ru-RU" sz="1400" dirty="0" smtClean="0">
                        <a:latin typeface="Times New Roman" panose="02020603050405020304" pitchFamily="18" charset="0"/>
                        <a:cs typeface="Times New Roman" panose="02020603050405020304" pitchFamily="18" charset="0"/>
                      </a:endParaRPr>
                    </a:p>
                    <a:p>
                      <a:pPr algn="just"/>
                      <a:endParaRPr lang="ru-RU" sz="1400" dirty="0" smtClean="0">
                        <a:latin typeface="Times New Roman" panose="02020603050405020304" pitchFamily="18" charset="0"/>
                        <a:cs typeface="Times New Roman" panose="02020603050405020304" pitchFamily="18" charset="0"/>
                      </a:endParaRPr>
                    </a:p>
                    <a:p>
                      <a:pPr algn="just"/>
                      <a:endParaRPr lang="ru-RU" sz="1400" dirty="0" smtClean="0">
                        <a:latin typeface="Times New Roman" panose="02020603050405020304" pitchFamily="18" charset="0"/>
                        <a:cs typeface="Times New Roman" panose="02020603050405020304" pitchFamily="18" charset="0"/>
                      </a:endParaRPr>
                    </a:p>
                    <a:p>
                      <a:pPr algn="just"/>
                      <a:endParaRPr lang="ru-RU" sz="1400" dirty="0" smtClean="0">
                        <a:latin typeface="Times New Roman" panose="02020603050405020304" pitchFamily="18" charset="0"/>
                        <a:cs typeface="Times New Roman" panose="02020603050405020304" pitchFamily="18" charset="0"/>
                      </a:endParaRPr>
                    </a:p>
                    <a:p>
                      <a:pPr algn="just"/>
                      <a:endParaRPr lang="ru-RU" sz="1400" dirty="0" smtClean="0">
                        <a:latin typeface="Times New Roman" panose="02020603050405020304" pitchFamily="18" charset="0"/>
                        <a:cs typeface="Times New Roman" panose="02020603050405020304" pitchFamily="18" charset="0"/>
                      </a:endParaRPr>
                    </a:p>
                    <a:p>
                      <a:pPr algn="just"/>
                      <a:r>
                        <a:rPr lang="ru-RU" sz="1400" dirty="0" smtClean="0">
                          <a:latin typeface="Times New Roman" panose="02020603050405020304" pitchFamily="18" charset="0"/>
                          <a:cs typeface="Times New Roman" panose="02020603050405020304" pitchFamily="18" charset="0"/>
                        </a:rPr>
                        <a:t> </a:t>
                      </a:r>
                    </a:p>
                    <a:p>
                      <a:pPr algn="just"/>
                      <a:endParaRPr lang="ru-RU" sz="1400" dirty="0" smtClean="0">
                        <a:latin typeface="Times New Roman" panose="02020603050405020304" pitchFamily="18" charset="0"/>
                        <a:cs typeface="Times New Roman" panose="02020603050405020304" pitchFamily="18" charset="0"/>
                      </a:endParaRPr>
                    </a:p>
                    <a:p>
                      <a:pPr algn="just"/>
                      <a:r>
                        <a:rPr lang="ru-RU" sz="1500" dirty="0" smtClean="0">
                          <a:latin typeface="Times New Roman" panose="02020603050405020304" pitchFamily="18" charset="0"/>
                          <a:cs typeface="Times New Roman" panose="02020603050405020304" pitchFamily="18" charset="0"/>
                        </a:rPr>
                        <a:t>               Математика – царица всех наук. Её возлюбленный – истина, её наряд – простота и ясность. Дворец этой владычицы окружен тернистыми зарослями, и, чтобы достичь его, каждому охотнику приходится пробираться сквозь чащу. Случайный путник не обнаружит во дворце ничего привлекательного. Красота его открывается лишь разуму, любящему истину, закаленному в борьбе с трудностями, свидетельствующему о незаурядности и непреодолимой склонности человека к необычайно запутанным, но неиссякаемым и возвышенным наслаждениям ума, свойственным самой природе людей. </a:t>
                      </a:r>
                    </a:p>
                    <a:p>
                      <a:pPr algn="r"/>
                      <a:r>
                        <a:rPr lang="ru-RU" sz="1400" dirty="0" smtClean="0">
                          <a:latin typeface="Times New Roman" panose="02020603050405020304" pitchFamily="18" charset="0"/>
                          <a:cs typeface="Times New Roman" panose="02020603050405020304" pitchFamily="18" charset="0"/>
                        </a:rPr>
                        <a:t>Ян </a:t>
                      </a:r>
                      <a:r>
                        <a:rPr lang="ru-RU" sz="1400" dirty="0" err="1" smtClean="0">
                          <a:latin typeface="Times New Roman" panose="02020603050405020304" pitchFamily="18" charset="0"/>
                          <a:cs typeface="Times New Roman" panose="02020603050405020304" pitchFamily="18" charset="0"/>
                        </a:rPr>
                        <a:t>Снядецкий</a:t>
                      </a:r>
                      <a:r>
                        <a:rPr lang="ru-RU" sz="1400" baseline="0" dirty="0" smtClean="0">
                          <a:latin typeface="Times New Roman" panose="02020603050405020304" pitchFamily="18" charset="0"/>
                          <a:cs typeface="Times New Roman" panose="02020603050405020304" pitchFamily="18" charset="0"/>
                        </a:rPr>
                        <a:t> </a:t>
                      </a:r>
                      <a:endParaRPr lang="ru-RU" sz="1400" dirty="0" smtClean="0">
                        <a:latin typeface="Times New Roman" panose="02020603050405020304" pitchFamily="18" charset="0"/>
                        <a:cs typeface="Times New Roman" panose="02020603050405020304" pitchFamily="18" charset="0"/>
                      </a:endParaRPr>
                    </a:p>
                    <a:p>
                      <a:endParaRPr lang="ru-RU" sz="2400" dirty="0">
                        <a:solidFill>
                          <a:schemeClr val="tx2">
                            <a:lumMod val="50000"/>
                          </a:schemeClr>
                        </a:solidFill>
                      </a:endParaRPr>
                    </a:p>
                  </a:txBody>
                  <a:tcPr/>
                </a:tc>
              </a:tr>
            </a:tbl>
          </a:graphicData>
        </a:graphic>
      </p:graphicFrame>
      <p:sp>
        <p:nvSpPr>
          <p:cNvPr id="6" name="Скругленный прямоугольник 5">
            <a:hlinkClick r:id="rId2" action="ppaction://hlinksldjump"/>
          </p:cNvPr>
          <p:cNvSpPr/>
          <p:nvPr/>
        </p:nvSpPr>
        <p:spPr>
          <a:xfrm>
            <a:off x="0" y="5072074"/>
            <a:ext cx="2143140" cy="9286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О роли математики для подготовки кадров в инновационной экономике</a:t>
            </a:r>
            <a:endParaRPr lang="ru-RU" sz="1400" b="1" dirty="0">
              <a:latin typeface="Times New Roman" panose="02020603050405020304" pitchFamily="18" charset="0"/>
              <a:cs typeface="Times New Roman" panose="02020603050405020304" pitchFamily="18" charset="0"/>
            </a:endParaRPr>
          </a:p>
        </p:txBody>
      </p:sp>
      <p:sp>
        <p:nvSpPr>
          <p:cNvPr id="7" name="Скругленный прямоугольник 6">
            <a:hlinkClick r:id="rId3" action="ppaction://hlinksldjump"/>
          </p:cNvPr>
          <p:cNvSpPr/>
          <p:nvPr/>
        </p:nvSpPr>
        <p:spPr>
          <a:xfrm>
            <a:off x="0" y="3326403"/>
            <a:ext cx="2143140" cy="8884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latin typeface="Times New Roman" panose="02020603050405020304" pitchFamily="18" charset="0"/>
                <a:cs typeface="Times New Roman" panose="02020603050405020304" pitchFamily="18" charset="0"/>
              </a:rPr>
              <a:t>Методология математического и компьютерного моделирования</a:t>
            </a:r>
          </a:p>
        </p:txBody>
      </p:sp>
      <p:sp>
        <p:nvSpPr>
          <p:cNvPr id="8" name="Скругленный прямоугольник 7">
            <a:hlinkClick r:id="rId4" action="ppaction://hlinksldjump"/>
          </p:cNvPr>
          <p:cNvSpPr/>
          <p:nvPr/>
        </p:nvSpPr>
        <p:spPr>
          <a:xfrm>
            <a:off x="0" y="2540585"/>
            <a:ext cx="2143108"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bg1"/>
                </a:solidFill>
                <a:latin typeface="Times New Roman" panose="02020603050405020304" pitchFamily="18" charset="0"/>
                <a:cs typeface="Times New Roman" panose="02020603050405020304" pitchFamily="18" charset="0"/>
              </a:rPr>
              <a:t>Теоретическая биология</a:t>
            </a:r>
            <a:endParaRPr lang="ru-RU" sz="1400" b="1" dirty="0">
              <a:solidFill>
                <a:schemeClr val="bg1"/>
              </a:solidFill>
              <a:latin typeface="Times New Roman" panose="02020603050405020304" pitchFamily="18" charset="0"/>
              <a:cs typeface="Times New Roman" panose="02020603050405020304" pitchFamily="18" charset="0"/>
            </a:endParaRPr>
          </a:p>
        </p:txBody>
      </p:sp>
      <p:sp>
        <p:nvSpPr>
          <p:cNvPr id="9" name="Скругленный прямоугольник 8">
            <a:hlinkClick r:id="rId5" action="ppaction://hlinksldjump"/>
          </p:cNvPr>
          <p:cNvSpPr/>
          <p:nvPr/>
        </p:nvSpPr>
        <p:spPr>
          <a:xfrm>
            <a:off x="0" y="4286256"/>
            <a:ext cx="214314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Современные математические модели в физиологии</a:t>
            </a:r>
            <a:endParaRPr lang="ru-RU" sz="1400" b="1" dirty="0">
              <a:latin typeface="Times New Roman" panose="02020603050405020304" pitchFamily="18" charset="0"/>
              <a:cs typeface="Times New Roman" panose="02020603050405020304" pitchFamily="18" charset="0"/>
            </a:endParaRPr>
          </a:p>
        </p:txBody>
      </p:sp>
      <p:sp>
        <p:nvSpPr>
          <p:cNvPr id="10" name="Скругленный прямоугольник 9">
            <a:hlinkClick r:id="rId6" action="ppaction://hlinksldjump"/>
          </p:cNvPr>
          <p:cNvSpPr/>
          <p:nvPr/>
        </p:nvSpPr>
        <p:spPr>
          <a:xfrm>
            <a:off x="2541" y="1718340"/>
            <a:ext cx="214314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Математическое моделирование в биомедицине </a:t>
            </a:r>
            <a:endParaRPr lang="ru-RU" sz="1400" b="1" dirty="0">
              <a:latin typeface="Times New Roman" panose="02020603050405020304" pitchFamily="18" charset="0"/>
              <a:cs typeface="Times New Roman" panose="02020603050405020304" pitchFamily="18" charset="0"/>
            </a:endParaRPr>
          </a:p>
        </p:txBody>
      </p:sp>
      <p:sp>
        <p:nvSpPr>
          <p:cNvPr id="22" name="Скругленный прямоугольник 21">
            <a:hlinkClick r:id="rId7" action="ppaction://hlinksldjump"/>
          </p:cNvPr>
          <p:cNvSpPr/>
          <p:nvPr/>
        </p:nvSpPr>
        <p:spPr>
          <a:xfrm>
            <a:off x="0" y="6143620"/>
            <a:ext cx="214314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Используемая литература</a:t>
            </a:r>
            <a:r>
              <a:rPr lang="ru-RU" b="1" dirty="0" smtClean="0"/>
              <a:t>	</a:t>
            </a:r>
            <a:endParaRPr lang="ru-RU" b="1" dirty="0"/>
          </a:p>
        </p:txBody>
      </p:sp>
      <p:pic>
        <p:nvPicPr>
          <p:cNvPr id="4" name="Объект 3"/>
          <p:cNvPicPr>
            <a:picLocks noGrp="1" noChangeAspect="1"/>
          </p:cNvPicPr>
          <p:nvPr>
            <p:ph idx="1"/>
          </p:nvPr>
        </p:nvPicPr>
        <p:blipFill>
          <a:blip r:embed="rId8">
            <a:extLst>
              <a:ext uri="{28A0092B-C50C-407E-A947-70E740481C1C}">
                <a14:useLocalDpi xmlns:a14="http://schemas.microsoft.com/office/drawing/2010/main" val="0"/>
              </a:ext>
            </a:extLst>
          </a:blip>
          <a:stretch>
            <a:fillRect/>
          </a:stretch>
        </p:blipFill>
        <p:spPr>
          <a:xfrm>
            <a:off x="4720766" y="1628800"/>
            <a:ext cx="4423234" cy="2952328"/>
          </a:xfrm>
        </p:spPr>
      </p:pic>
    </p:spTree>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4104891982"/>
              </p:ext>
            </p:extLst>
          </p:nvPr>
        </p:nvGraphicFramePr>
        <p:xfrm>
          <a:off x="0" y="0"/>
          <a:ext cx="9144000" cy="12456679"/>
        </p:xfrm>
        <a:graphic>
          <a:graphicData uri="http://schemas.openxmlformats.org/drawingml/2006/table">
            <a:tbl>
              <a:tblPr firstRow="1" bandRow="1">
                <a:tableStyleId>{5C22544A-7EE6-4342-B048-85BDC9FD1C3A}</a:tableStyleId>
              </a:tblPr>
              <a:tblGrid>
                <a:gridCol w="2267108"/>
                <a:gridCol w="6876892"/>
              </a:tblGrid>
              <a:tr h="908720">
                <a:tc>
                  <a:txBody>
                    <a:bodyPr/>
                    <a:lstStyle/>
                    <a:p>
                      <a:endParaRPr lang="ru-RU" dirty="0"/>
                    </a:p>
                  </a:txBody>
                  <a:tcPr/>
                </a:tc>
                <a:tc>
                  <a:txBody>
                    <a:bodyPr/>
                    <a:lstStyle/>
                    <a:p>
                      <a:pPr algn="ctr"/>
                      <a:endParaRPr lang="ru-RU" sz="1400" dirty="0" smtClean="0">
                        <a:latin typeface="Times New Roman" panose="02020603050405020304" pitchFamily="18" charset="0"/>
                        <a:cs typeface="Times New Roman" panose="02020603050405020304" pitchFamily="18" charset="0"/>
                      </a:endParaRPr>
                    </a:p>
                    <a:p>
                      <a:pPr algn="ctr"/>
                      <a:r>
                        <a:rPr lang="ru-RU" sz="2500" dirty="0" smtClean="0">
                          <a:latin typeface="Times New Roman" panose="02020603050405020304" pitchFamily="18" charset="0"/>
                          <a:cs typeface="Times New Roman" panose="02020603050405020304" pitchFamily="18" charset="0"/>
                        </a:rPr>
                        <a:t>Математическое моделирование </a:t>
                      </a:r>
                    </a:p>
                    <a:p>
                      <a:pPr algn="ctr"/>
                      <a:r>
                        <a:rPr lang="ru-RU" sz="2500" dirty="0" smtClean="0">
                          <a:latin typeface="Times New Roman" panose="02020603050405020304" pitchFamily="18" charset="0"/>
                          <a:cs typeface="Times New Roman" panose="02020603050405020304" pitchFamily="18" charset="0"/>
                        </a:rPr>
                        <a:t>в биомедицине</a:t>
                      </a:r>
                      <a:endParaRPr lang="ru-RU" sz="2500" dirty="0">
                        <a:latin typeface="Times New Roman" panose="02020603050405020304" pitchFamily="18" charset="0"/>
                        <a:cs typeface="Times New Roman" panose="02020603050405020304" pitchFamily="18" charset="0"/>
                      </a:endParaRPr>
                    </a:p>
                  </a:txBody>
                  <a:tcPr/>
                </a:tc>
              </a:tr>
              <a:tr h="5962600">
                <a:tc>
                  <a:txBody>
                    <a:bodyPr/>
                    <a:lstStyle/>
                    <a:p>
                      <a:endParaRPr lang="ru-RU" u="none" dirty="0"/>
                    </a:p>
                  </a:txBody>
                  <a:tcPr/>
                </a:tc>
                <a:tc>
                  <a:txBody>
                    <a:bodyPr/>
                    <a:lstStyle/>
                    <a:p>
                      <a:pPr algn="just"/>
                      <a:r>
                        <a:rPr lang="ru-RU" sz="1500" b="0" u="none" kern="1200" dirty="0" smtClean="0">
                          <a:solidFill>
                            <a:schemeClr val="dk1"/>
                          </a:solidFill>
                          <a:latin typeface="Times New Roman" panose="02020603050405020304" pitchFamily="18" charset="0"/>
                          <a:ea typeface="+mn-ea"/>
                          <a:cs typeface="Times New Roman" panose="02020603050405020304" pitchFamily="18" charset="0"/>
                        </a:rPr>
                        <a:t>             На протяжении всего периода</a:t>
                      </a:r>
                      <a:r>
                        <a:rPr lang="ru-RU" sz="1500" b="0" u="none" kern="1200" baseline="0" dirty="0" smtClean="0">
                          <a:solidFill>
                            <a:schemeClr val="dk1"/>
                          </a:solidFill>
                          <a:latin typeface="Times New Roman" panose="02020603050405020304" pitchFamily="18" charset="0"/>
                          <a:ea typeface="+mn-ea"/>
                          <a:cs typeface="Times New Roman" panose="02020603050405020304" pitchFamily="18" charset="0"/>
                        </a:rPr>
                        <a:t> развития науки </a:t>
                      </a:r>
                    </a:p>
                    <a:p>
                      <a:pPr algn="just"/>
                      <a:r>
                        <a:rPr lang="ru-RU" sz="1500" b="0" u="none" kern="1200" baseline="0" dirty="0" smtClean="0">
                          <a:solidFill>
                            <a:schemeClr val="dk1"/>
                          </a:solidFill>
                          <a:latin typeface="Times New Roman" panose="02020603050405020304" pitchFamily="18" charset="0"/>
                          <a:ea typeface="+mn-ea"/>
                          <a:cs typeface="Times New Roman" panose="02020603050405020304" pitchFamily="18" charset="0"/>
                        </a:rPr>
                        <a:t>ученые занимаются разработкой моделей, </a:t>
                      </a:r>
                    </a:p>
                    <a:p>
                      <a:pPr algn="just"/>
                      <a:r>
                        <a:rPr lang="ru-RU" sz="1500" b="0" u="none" kern="1200" baseline="0" dirty="0" smtClean="0">
                          <a:solidFill>
                            <a:schemeClr val="dk1"/>
                          </a:solidFill>
                          <a:latin typeface="Times New Roman" panose="02020603050405020304" pitchFamily="18" charset="0"/>
                          <a:ea typeface="+mn-ea"/>
                          <a:cs typeface="Times New Roman" panose="02020603050405020304" pitchFamily="18" charset="0"/>
                        </a:rPr>
                        <a:t>описывающих свойства материального мира.</a:t>
                      </a:r>
                      <a:r>
                        <a:rPr lang="ru-RU" sz="1500" b="0" u="none" kern="1200" dirty="0" smtClean="0">
                          <a:solidFill>
                            <a:schemeClr val="dk1"/>
                          </a:solidFill>
                          <a:latin typeface="Times New Roman" panose="02020603050405020304" pitchFamily="18" charset="0"/>
                          <a:ea typeface="+mn-ea"/>
                          <a:cs typeface="Times New Roman" panose="02020603050405020304" pitchFamily="18" charset="0"/>
                        </a:rPr>
                        <a:t>     </a:t>
                      </a:r>
                    </a:p>
                    <a:p>
                      <a:pPr algn="just"/>
                      <a:r>
                        <a:rPr lang="ru-RU" sz="1500" b="0" u="none" kern="1200" dirty="0" smtClean="0">
                          <a:solidFill>
                            <a:schemeClr val="dk1"/>
                          </a:solidFill>
                          <a:latin typeface="Times New Roman" panose="02020603050405020304" pitchFamily="18" charset="0"/>
                          <a:ea typeface="+mn-ea"/>
                          <a:cs typeface="Times New Roman" panose="02020603050405020304" pitchFamily="18" charset="0"/>
                        </a:rPr>
                        <a:t>             Модель любого наблюдаемого в природе</a:t>
                      </a:r>
                    </a:p>
                    <a:p>
                      <a:pPr algn="just"/>
                      <a:r>
                        <a:rPr lang="ru-RU" sz="1500" b="0" u="none" kern="1200" dirty="0" smtClean="0">
                          <a:solidFill>
                            <a:schemeClr val="dk1"/>
                          </a:solidFill>
                          <a:latin typeface="Times New Roman" panose="02020603050405020304" pitchFamily="18" charset="0"/>
                          <a:ea typeface="+mn-ea"/>
                          <a:cs typeface="Times New Roman" panose="02020603050405020304" pitchFamily="18" charset="0"/>
                        </a:rPr>
                        <a:t>явления или</a:t>
                      </a:r>
                      <a:r>
                        <a:rPr lang="ru-RU" sz="1500" b="0" u="none" kern="1200" baseline="0" dirty="0" smtClean="0">
                          <a:solidFill>
                            <a:schemeClr val="dk1"/>
                          </a:solidFill>
                          <a:latin typeface="Times New Roman" panose="02020603050405020304" pitchFamily="18" charset="0"/>
                          <a:ea typeface="+mn-ea"/>
                          <a:cs typeface="Times New Roman" panose="02020603050405020304" pitchFamily="18" charset="0"/>
                        </a:rPr>
                        <a:t> процесса – это материальное или</a:t>
                      </a:r>
                    </a:p>
                    <a:p>
                      <a:pPr algn="just"/>
                      <a:r>
                        <a:rPr lang="ru-RU" sz="1500" b="0" u="none" kern="1200" baseline="0" dirty="0" smtClean="0">
                          <a:solidFill>
                            <a:schemeClr val="dk1"/>
                          </a:solidFill>
                          <a:latin typeface="Times New Roman" panose="02020603050405020304" pitchFamily="18" charset="0"/>
                          <a:ea typeface="+mn-ea"/>
                          <a:cs typeface="Times New Roman" panose="02020603050405020304" pitchFamily="18" charset="0"/>
                        </a:rPr>
                        <a:t>абстрактное воплощение нашего представления</a:t>
                      </a:r>
                    </a:p>
                    <a:p>
                      <a:pPr algn="just"/>
                      <a:r>
                        <a:rPr lang="ru-RU" sz="1500" b="0" u="none" kern="1200" baseline="0" dirty="0" smtClean="0">
                          <a:solidFill>
                            <a:schemeClr val="dk1"/>
                          </a:solidFill>
                          <a:latin typeface="Times New Roman" panose="02020603050405020304" pitchFamily="18" charset="0"/>
                          <a:ea typeface="+mn-ea"/>
                          <a:cs typeface="Times New Roman" panose="02020603050405020304" pitchFamily="18" charset="0"/>
                        </a:rPr>
                        <a:t>о системе или процессе.</a:t>
                      </a:r>
                      <a:endParaRPr lang="ru-RU" sz="1500" b="0" u="none" kern="1200" dirty="0" smtClean="0">
                        <a:solidFill>
                          <a:schemeClr val="dk1"/>
                        </a:solidFill>
                        <a:latin typeface="Times New Roman" panose="02020603050405020304" pitchFamily="18" charset="0"/>
                        <a:ea typeface="+mn-ea"/>
                        <a:cs typeface="Times New Roman" panose="02020603050405020304" pitchFamily="18" charset="0"/>
                      </a:endParaRPr>
                    </a:p>
                    <a:p>
                      <a:pPr algn="just"/>
                      <a:endParaRPr lang="ru-RU" sz="1400" b="0" u="none" kern="1200" dirty="0" smtClean="0">
                        <a:solidFill>
                          <a:schemeClr val="dk1"/>
                        </a:solidFill>
                        <a:latin typeface="Times New Roman" panose="02020603050405020304" pitchFamily="18" charset="0"/>
                        <a:ea typeface="+mn-ea"/>
                        <a:cs typeface="Times New Roman" panose="02020603050405020304" pitchFamily="18" charset="0"/>
                      </a:endParaRPr>
                    </a:p>
                    <a:p>
                      <a:pPr algn="just"/>
                      <a:endParaRPr lang="ru-RU" sz="1400" b="0" u="none" kern="1200" dirty="0" smtClean="0">
                        <a:solidFill>
                          <a:schemeClr val="dk1"/>
                        </a:solidFill>
                        <a:latin typeface="Times New Roman" panose="02020603050405020304" pitchFamily="18" charset="0"/>
                        <a:ea typeface="+mn-ea"/>
                        <a:cs typeface="Times New Roman" panose="02020603050405020304" pitchFamily="18" charset="0"/>
                      </a:endParaRPr>
                    </a:p>
                    <a:p>
                      <a:pPr algn="r"/>
                      <a:r>
                        <a:rPr lang="ru-RU" sz="1200" dirty="0" smtClean="0">
                          <a:effectLst/>
                          <a:latin typeface="Times New Roman" panose="02020603050405020304" pitchFamily="18" charset="0"/>
                          <a:cs typeface="Times New Roman" panose="02020603050405020304" pitchFamily="18" charset="0"/>
                        </a:rPr>
                        <a:t>П.К. Анохин,</a:t>
                      </a:r>
                    </a:p>
                    <a:p>
                      <a:pPr algn="r"/>
                      <a:r>
                        <a:rPr lang="ru-RU" sz="1200" dirty="0" smtClean="0">
                          <a:effectLst/>
                          <a:latin typeface="Times New Roman" panose="02020603050405020304" pitchFamily="18" charset="0"/>
                          <a:cs typeface="Times New Roman" panose="02020603050405020304" pitchFamily="18" charset="0"/>
                        </a:rPr>
                        <a:t> Советский физиолог, </a:t>
                      </a:r>
                    </a:p>
                    <a:p>
                      <a:pPr algn="r"/>
                      <a:r>
                        <a:rPr lang="ru-RU" sz="1200" dirty="0" smtClean="0">
                          <a:effectLst/>
                          <a:latin typeface="Times New Roman" panose="02020603050405020304" pitchFamily="18" charset="0"/>
                          <a:cs typeface="Times New Roman" panose="02020603050405020304" pitchFamily="18" charset="0"/>
                        </a:rPr>
                        <a:t>создатель теории функциональных систем, </a:t>
                      </a:r>
                    </a:p>
                    <a:p>
                      <a:pPr algn="r"/>
                      <a:r>
                        <a:rPr lang="ru-RU" sz="1200" dirty="0" smtClean="0">
                          <a:effectLst/>
                          <a:latin typeface="Times New Roman" panose="02020603050405020304" pitchFamily="18" charset="0"/>
                          <a:cs typeface="Times New Roman" panose="02020603050405020304" pitchFamily="18" charset="0"/>
                        </a:rPr>
                        <a:t>академик АМН СССР и АН СССР, лауреат Ленинской премии</a:t>
                      </a:r>
                    </a:p>
                    <a:p>
                      <a:pPr algn="just"/>
                      <a:endParaRPr lang="ru-RU" sz="1400" b="0" u="none" kern="1200" dirty="0" smtClean="0">
                        <a:solidFill>
                          <a:schemeClr val="dk1"/>
                        </a:solidFill>
                        <a:latin typeface="Times New Roman" panose="02020603050405020304" pitchFamily="18" charset="0"/>
                        <a:ea typeface="+mn-ea"/>
                        <a:cs typeface="Times New Roman" panose="02020603050405020304" pitchFamily="18" charset="0"/>
                      </a:endParaRPr>
                    </a:p>
                    <a:p>
                      <a:pPr algn="just"/>
                      <a:r>
                        <a:rPr lang="ru-RU" sz="1500" b="0" u="none" kern="1200" dirty="0" smtClean="0">
                          <a:solidFill>
                            <a:schemeClr val="dk1"/>
                          </a:solidFill>
                          <a:latin typeface="Times New Roman" panose="02020603050405020304" pitchFamily="18" charset="0"/>
                          <a:ea typeface="+mn-ea"/>
                          <a:cs typeface="Times New Roman" panose="02020603050405020304" pitchFamily="18" charset="0"/>
                        </a:rPr>
                        <a:t>            В отечественной</a:t>
                      </a:r>
                      <a:r>
                        <a:rPr lang="ru-RU" sz="1500" b="0" u="none" kern="1200" baseline="0" dirty="0" smtClean="0">
                          <a:solidFill>
                            <a:schemeClr val="dk1"/>
                          </a:solidFill>
                          <a:latin typeface="Times New Roman" panose="02020603050405020304" pitchFamily="18" charset="0"/>
                          <a:ea typeface="+mn-ea"/>
                          <a:cs typeface="Times New Roman" panose="02020603050405020304" pitchFamily="18" charset="0"/>
                        </a:rPr>
                        <a:t> биомедицинской науке кибернетические идеи получили широкое развитие в трудах известного советского ученого, академика П.К. Анохина.   На 26-м Международном конгрессе физиологических наук (</a:t>
                      </a:r>
                      <a:r>
                        <a:rPr lang="en-US" sz="1500" b="0" u="none" kern="1200" baseline="0" dirty="0" smtClean="0">
                          <a:solidFill>
                            <a:schemeClr val="dk1"/>
                          </a:solidFill>
                          <a:latin typeface="Times New Roman" panose="02020603050405020304" pitchFamily="18" charset="0"/>
                          <a:ea typeface="+mn-ea"/>
                          <a:cs typeface="Times New Roman" panose="02020603050405020304" pitchFamily="18" charset="0"/>
                        </a:rPr>
                        <a:t>IPS</a:t>
                      </a:r>
                      <a:r>
                        <a:rPr lang="ru-RU" sz="1500" b="0" u="none" kern="1200" baseline="0" dirty="0" smtClean="0">
                          <a:solidFill>
                            <a:schemeClr val="dk1"/>
                          </a:solidFill>
                          <a:latin typeface="Times New Roman" panose="02020603050405020304" pitchFamily="18" charset="0"/>
                          <a:ea typeface="+mn-ea"/>
                          <a:cs typeface="Times New Roman" panose="02020603050405020304" pitchFamily="18" charset="0"/>
                        </a:rPr>
                        <a:t>) в Нью-Дели в 1974 году известный американский </a:t>
                      </a:r>
                      <a:r>
                        <a:rPr lang="ru-RU" sz="1500" b="0" u="none" kern="1200" baseline="0" dirty="0" err="1" smtClean="0">
                          <a:solidFill>
                            <a:schemeClr val="dk1"/>
                          </a:solidFill>
                          <a:latin typeface="Times New Roman" panose="02020603050405020304" pitchFamily="18" charset="0"/>
                          <a:ea typeface="+mn-ea"/>
                          <a:cs typeface="Times New Roman" panose="02020603050405020304" pitchFamily="18" charset="0"/>
                        </a:rPr>
                        <a:t>нейропсихолог</a:t>
                      </a:r>
                      <a:r>
                        <a:rPr lang="ru-RU" sz="1500" b="0" u="none" kern="1200" baseline="0" dirty="0" smtClean="0">
                          <a:solidFill>
                            <a:schemeClr val="dk1"/>
                          </a:solidFill>
                          <a:latin typeface="Times New Roman" panose="02020603050405020304" pitchFamily="18" charset="0"/>
                          <a:ea typeface="+mn-ea"/>
                          <a:cs typeface="Times New Roman" panose="02020603050405020304" pitchFamily="18" charset="0"/>
                        </a:rPr>
                        <a:t> С.  </a:t>
                      </a:r>
                      <a:r>
                        <a:rPr lang="ru-RU" sz="1500" b="0" u="none" kern="1200" baseline="0" dirty="0" err="1" smtClean="0">
                          <a:solidFill>
                            <a:schemeClr val="dk1"/>
                          </a:solidFill>
                          <a:latin typeface="Times New Roman" panose="02020603050405020304" pitchFamily="18" charset="0"/>
                          <a:ea typeface="+mn-ea"/>
                          <a:cs typeface="Times New Roman" panose="02020603050405020304" pitchFamily="18" charset="0"/>
                        </a:rPr>
                        <a:t>Корсон</a:t>
                      </a:r>
                      <a:r>
                        <a:rPr lang="ru-RU" sz="1500" b="0" u="none" kern="1200" baseline="0" dirty="0" smtClean="0">
                          <a:solidFill>
                            <a:schemeClr val="dk1"/>
                          </a:solidFill>
                          <a:latin typeface="Times New Roman" panose="02020603050405020304" pitchFamily="18" charset="0"/>
                          <a:ea typeface="+mn-ea"/>
                          <a:cs typeface="Times New Roman" panose="02020603050405020304" pitchFamily="18" charset="0"/>
                        </a:rPr>
                        <a:t> в докладе, посвященном памяти П.К. Анохина, заявил, что П.К. Анохин по праву признан основоположником физиологической кибернетики. Основные идеи П.К. Анохина – теория функциональных систем и системный подход к исследованию физиологических функций положили начало к развитию в нашей стране работ по математическому моделированию в биомедицине и теоретической физиологии.</a:t>
                      </a:r>
                    </a:p>
                    <a:p>
                      <a:pPr algn="just"/>
                      <a:r>
                        <a:rPr lang="ru-RU" sz="1500" b="0" u="none" kern="1200" baseline="0" dirty="0" smtClean="0">
                          <a:solidFill>
                            <a:schemeClr val="dk1"/>
                          </a:solidFill>
                          <a:latin typeface="Times New Roman" panose="02020603050405020304" pitchFamily="18" charset="0"/>
                          <a:ea typeface="+mn-ea"/>
                          <a:cs typeface="Times New Roman" panose="02020603050405020304" pitchFamily="18" charset="0"/>
                        </a:rPr>
                        <a:t>          </a:t>
                      </a:r>
                      <a:endParaRPr lang="ru-RU" sz="1500" b="0" u="none" kern="1200" dirty="0" smtClean="0">
                        <a:solidFill>
                          <a:schemeClr val="dk1"/>
                        </a:solidFill>
                        <a:latin typeface="Times New Roman" panose="02020603050405020304" pitchFamily="18" charset="0"/>
                        <a:ea typeface="+mn-ea"/>
                        <a:cs typeface="Times New Roman" panose="02020603050405020304" pitchFamily="18" charset="0"/>
                      </a:endParaRPr>
                    </a:p>
                  </a:txBody>
                  <a:tcPr/>
                </a:tc>
              </a:tr>
              <a:tr h="5427279">
                <a:tc>
                  <a:txBody>
                    <a:bodyPr/>
                    <a:lstStyle/>
                    <a:p>
                      <a:r>
                        <a:rPr lang="ru-RU" u="none" dirty="0" smtClean="0"/>
                        <a:t>  </a:t>
                      </a:r>
                      <a:endParaRPr lang="ru-RU" u="none" dirty="0"/>
                    </a:p>
                  </a:txBody>
                  <a:tcPr/>
                </a:tc>
                <a:tc>
                  <a:txBody>
                    <a:bodyPr/>
                    <a:lstStyle/>
                    <a:p>
                      <a:endParaRPr lang="ru-RU" sz="1400" b="0" u="none" kern="1200" dirty="0" smtClean="0">
                        <a:solidFill>
                          <a:schemeClr val="dk1"/>
                        </a:solidFill>
                        <a:latin typeface="Times New Roman" panose="02020603050405020304" pitchFamily="18" charset="0"/>
                        <a:ea typeface="+mn-ea"/>
                        <a:cs typeface="Times New Roman" panose="02020603050405020304" pitchFamily="18" charset="0"/>
                      </a:endParaRPr>
                    </a:p>
                  </a:txBody>
                  <a:tcPr/>
                </a:tc>
              </a:tr>
            </a:tbl>
          </a:graphicData>
        </a:graphic>
      </p:graphicFrame>
      <p:sp>
        <p:nvSpPr>
          <p:cNvPr id="6" name="Скругленный прямоугольник 5">
            <a:hlinkClick r:id="rId2" action="ppaction://hlinksldjump"/>
          </p:cNvPr>
          <p:cNvSpPr/>
          <p:nvPr/>
        </p:nvSpPr>
        <p:spPr>
          <a:xfrm>
            <a:off x="0" y="4908586"/>
            <a:ext cx="2143140" cy="9286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О роли математики для подготовки кадров в инновационной экономике</a:t>
            </a:r>
            <a:endParaRPr lang="ru-RU" sz="1400" b="1" dirty="0">
              <a:latin typeface="Times New Roman" panose="02020603050405020304" pitchFamily="18" charset="0"/>
              <a:cs typeface="Times New Roman" panose="02020603050405020304" pitchFamily="18" charset="0"/>
            </a:endParaRPr>
          </a:p>
        </p:txBody>
      </p:sp>
      <p:sp>
        <p:nvSpPr>
          <p:cNvPr id="7" name="Скругленный прямоугольник 6">
            <a:hlinkClick r:id="rId3" action="ppaction://hlinksldjump"/>
          </p:cNvPr>
          <p:cNvSpPr/>
          <p:nvPr/>
        </p:nvSpPr>
        <p:spPr>
          <a:xfrm>
            <a:off x="0" y="2906698"/>
            <a:ext cx="2143140" cy="8811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Методология математического и компьютерного моделирования</a:t>
            </a:r>
            <a:endParaRPr lang="ru-RU" sz="1400" b="1" dirty="0">
              <a:latin typeface="Times New Roman" panose="02020603050405020304" pitchFamily="18" charset="0"/>
              <a:cs typeface="Times New Roman" panose="02020603050405020304" pitchFamily="18" charset="0"/>
            </a:endParaRPr>
          </a:p>
        </p:txBody>
      </p:sp>
      <p:sp>
        <p:nvSpPr>
          <p:cNvPr id="8" name="Скругленный прямоугольник 7">
            <a:hlinkClick r:id="rId4" action="ppaction://hlinksldjump"/>
          </p:cNvPr>
          <p:cNvSpPr/>
          <p:nvPr/>
        </p:nvSpPr>
        <p:spPr>
          <a:xfrm>
            <a:off x="32" y="2068895"/>
            <a:ext cx="2143108"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bg1"/>
                </a:solidFill>
                <a:latin typeface="Times New Roman" panose="02020603050405020304" pitchFamily="18" charset="0"/>
                <a:cs typeface="Times New Roman" panose="02020603050405020304" pitchFamily="18" charset="0"/>
              </a:rPr>
              <a:t>Теоретическая биология</a:t>
            </a:r>
            <a:endParaRPr lang="ru-RU" sz="1400" b="1" dirty="0">
              <a:solidFill>
                <a:schemeClr val="bg1"/>
              </a:solidFill>
              <a:latin typeface="Times New Roman" panose="02020603050405020304" pitchFamily="18" charset="0"/>
              <a:cs typeface="Times New Roman" panose="02020603050405020304" pitchFamily="18" charset="0"/>
            </a:endParaRPr>
          </a:p>
        </p:txBody>
      </p:sp>
      <p:sp>
        <p:nvSpPr>
          <p:cNvPr id="9" name="Скругленный прямоугольник 8">
            <a:hlinkClick r:id="rId5" action="ppaction://hlinksldjump"/>
          </p:cNvPr>
          <p:cNvSpPr/>
          <p:nvPr/>
        </p:nvSpPr>
        <p:spPr>
          <a:xfrm>
            <a:off x="0" y="3991027"/>
            <a:ext cx="214314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Современные математические модели в физиологии</a:t>
            </a:r>
            <a:endParaRPr lang="ru-RU" sz="1400" b="1" dirty="0">
              <a:latin typeface="Times New Roman" panose="02020603050405020304" pitchFamily="18" charset="0"/>
              <a:cs typeface="Times New Roman" panose="02020603050405020304" pitchFamily="18" charset="0"/>
            </a:endParaRPr>
          </a:p>
        </p:txBody>
      </p:sp>
      <p:sp>
        <p:nvSpPr>
          <p:cNvPr id="10" name="Скругленный прямоугольник 9"/>
          <p:cNvSpPr/>
          <p:nvPr/>
        </p:nvSpPr>
        <p:spPr>
          <a:xfrm>
            <a:off x="0" y="1196752"/>
            <a:ext cx="214314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Математическое моделирование в биомедицине</a:t>
            </a:r>
            <a:endParaRPr lang="ru-RU" sz="1400" b="1" dirty="0">
              <a:latin typeface="Times New Roman" panose="02020603050405020304" pitchFamily="18" charset="0"/>
              <a:cs typeface="Times New Roman" panose="02020603050405020304" pitchFamily="18" charset="0"/>
            </a:endParaRPr>
          </a:p>
        </p:txBody>
      </p:sp>
      <p:sp>
        <p:nvSpPr>
          <p:cNvPr id="11" name="Скругленный прямоугольник 10">
            <a:hlinkClick r:id="rId6" action="ppaction://hlinksldjump"/>
          </p:cNvPr>
          <p:cNvSpPr/>
          <p:nvPr/>
        </p:nvSpPr>
        <p:spPr>
          <a:xfrm>
            <a:off x="0" y="5960679"/>
            <a:ext cx="214314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Используемая литература</a:t>
            </a:r>
            <a:r>
              <a:rPr lang="ru-RU" b="1" dirty="0" smtClean="0"/>
              <a:t>	</a:t>
            </a:r>
            <a:endParaRPr lang="ru-RU" b="1" dirty="0"/>
          </a:p>
        </p:txBody>
      </p:sp>
      <p:pic>
        <p:nvPicPr>
          <p:cNvPr id="4" name="Объект 3"/>
          <p:cNvPicPr>
            <a:picLocks noGrp="1" noChangeAspect="1"/>
          </p:cNvPicPr>
          <p:nvPr>
            <p:ph idx="1"/>
          </p:nvPr>
        </p:nvPicPr>
        <p:blipFill>
          <a:blip r:embed="rId7">
            <a:extLst>
              <a:ext uri="{28A0092B-C50C-407E-A947-70E740481C1C}">
                <a14:useLocalDpi xmlns:a14="http://schemas.microsoft.com/office/drawing/2010/main" val="0"/>
              </a:ext>
            </a:extLst>
          </a:blip>
          <a:stretch>
            <a:fillRect/>
          </a:stretch>
        </p:blipFill>
        <p:spPr>
          <a:xfrm>
            <a:off x="6732240" y="1092582"/>
            <a:ext cx="2407781" cy="2009315"/>
          </a:xfrm>
        </p:spPr>
      </p:pic>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1452354062"/>
              </p:ext>
            </p:extLst>
          </p:nvPr>
        </p:nvGraphicFramePr>
        <p:xfrm>
          <a:off x="0" y="0"/>
          <a:ext cx="9144000" cy="6858000"/>
        </p:xfrm>
        <a:graphic>
          <a:graphicData uri="http://schemas.openxmlformats.org/drawingml/2006/table">
            <a:tbl>
              <a:tblPr firstRow="1" bandRow="1">
                <a:tableStyleId>{5C22544A-7EE6-4342-B048-85BDC9FD1C3A}</a:tableStyleId>
              </a:tblPr>
              <a:tblGrid>
                <a:gridCol w="2267108"/>
                <a:gridCol w="6876892"/>
              </a:tblGrid>
              <a:tr h="916057">
                <a:tc>
                  <a:txBody>
                    <a:bodyPr/>
                    <a:lstStyle/>
                    <a:p>
                      <a:endParaRPr lang="ru-RU" dirty="0"/>
                    </a:p>
                  </a:txBody>
                  <a:tcPr/>
                </a:tc>
                <a:tc>
                  <a:txBody>
                    <a:bodyPr/>
                    <a:lstStyle/>
                    <a:p>
                      <a:pPr algn="ctr"/>
                      <a:endParaRPr lang="ru-RU" sz="1400" dirty="0" smtClean="0">
                        <a:latin typeface="Times New Roman" panose="02020603050405020304" pitchFamily="18" charset="0"/>
                        <a:cs typeface="Times New Roman" panose="02020603050405020304" pitchFamily="18" charset="0"/>
                      </a:endParaRPr>
                    </a:p>
                    <a:p>
                      <a:pPr algn="ctr"/>
                      <a:r>
                        <a:rPr lang="ru-RU" sz="2500" dirty="0" smtClean="0">
                          <a:latin typeface="Times New Roman" panose="02020603050405020304" pitchFamily="18" charset="0"/>
                          <a:cs typeface="Times New Roman" panose="02020603050405020304" pitchFamily="18" charset="0"/>
                        </a:rPr>
                        <a:t>Теоретическая биология</a:t>
                      </a:r>
                      <a:endParaRPr lang="ru-RU" sz="2500" dirty="0">
                        <a:latin typeface="Times New Roman" panose="02020603050405020304" pitchFamily="18" charset="0"/>
                        <a:cs typeface="Times New Roman" panose="02020603050405020304" pitchFamily="18" charset="0"/>
                      </a:endParaRPr>
                    </a:p>
                  </a:txBody>
                  <a:tcPr/>
                </a:tc>
              </a:tr>
              <a:tr h="5941943">
                <a:tc>
                  <a:txBody>
                    <a:bodyPr/>
                    <a:lstStyle/>
                    <a:p>
                      <a:endParaRPr lang="ru-RU" u="none" dirty="0"/>
                    </a:p>
                  </a:txBody>
                  <a:tcPr/>
                </a:tc>
                <a:tc>
                  <a:txBody>
                    <a:bodyPr/>
                    <a:lstStyle/>
                    <a:p>
                      <a:pPr algn="just"/>
                      <a:r>
                        <a:rPr lang="ru-RU" sz="1400" b="0" u="none" kern="1200" baseline="0" dirty="0" smtClean="0">
                          <a:solidFill>
                            <a:schemeClr val="dk1"/>
                          </a:solidFill>
                          <a:latin typeface="Times New Roman" panose="02020603050405020304" pitchFamily="18" charset="0"/>
                          <a:ea typeface="+mn-ea"/>
                          <a:cs typeface="Times New Roman" panose="02020603050405020304" pitchFamily="18" charset="0"/>
                        </a:rPr>
                        <a:t>          Среди отечественных физиологов большой вклад в развитие методов математического моделирования в биомедицине внесли также работы В.В. Парина, Р.М. </a:t>
                      </a:r>
                      <a:r>
                        <a:rPr lang="ru-RU" sz="1400" b="0" u="none" kern="1200" baseline="0" dirty="0" err="1" smtClean="0">
                          <a:solidFill>
                            <a:schemeClr val="dk1"/>
                          </a:solidFill>
                          <a:latin typeface="Times New Roman" panose="02020603050405020304" pitchFamily="18" charset="0"/>
                          <a:ea typeface="+mn-ea"/>
                          <a:cs typeface="Times New Roman" panose="02020603050405020304" pitchFamily="18" charset="0"/>
                        </a:rPr>
                        <a:t>Баевкого</a:t>
                      </a:r>
                      <a:r>
                        <a:rPr lang="ru-RU" sz="1400" b="0" u="none" kern="1200" baseline="0" dirty="0" smtClean="0">
                          <a:solidFill>
                            <a:schemeClr val="dk1"/>
                          </a:solidFill>
                          <a:latin typeface="Times New Roman" panose="02020603050405020304" pitchFamily="18" charset="0"/>
                          <a:ea typeface="+mn-ea"/>
                          <a:cs typeface="Times New Roman" panose="02020603050405020304" pitchFamily="18" charset="0"/>
                        </a:rPr>
                        <a:t>, А.А. Ляпунова и других ученых. </a:t>
                      </a:r>
                    </a:p>
                    <a:p>
                      <a:pPr algn="just"/>
                      <a:r>
                        <a:rPr lang="ru-RU" sz="1400" b="0" u="none" kern="1200" baseline="0" dirty="0" smtClean="0">
                          <a:solidFill>
                            <a:schemeClr val="dk1"/>
                          </a:solidFill>
                          <a:latin typeface="Times New Roman" panose="02020603050405020304" pitchFamily="18" charset="0"/>
                          <a:ea typeface="+mn-ea"/>
                          <a:cs typeface="Times New Roman" panose="02020603050405020304" pitchFamily="18" charset="0"/>
                        </a:rPr>
                        <a:t>         А.А. Ляпунов создал методологию построения математической модели физиологической системы. Он организовал в Московском университете кибернетический семинар, в котором математики совместно с биологами формулировали кибернетический подход и методологию математического моделирования в биомедицине.</a:t>
                      </a:r>
                    </a:p>
                    <a:p>
                      <a:pPr algn="just"/>
                      <a:r>
                        <a:rPr lang="ru-RU" sz="1400" b="0" u="none" kern="1200" baseline="0" dirty="0" smtClean="0">
                          <a:solidFill>
                            <a:schemeClr val="dk1"/>
                          </a:solidFill>
                          <a:latin typeface="Times New Roman" panose="02020603050405020304" pitchFamily="18" charset="0"/>
                          <a:ea typeface="+mn-ea"/>
                          <a:cs typeface="Times New Roman" panose="02020603050405020304" pitchFamily="18" charset="0"/>
                        </a:rPr>
                        <a:t>       Теоретическая биология получила развитие путем использования методов общей теории систем, теории информации, математической логики, теории автоматов, теории автоматического регулирования, теории распознавания образов и др. Но базисным фундаментом теоретической биологии является метод математического моделирования.</a:t>
                      </a:r>
                    </a:p>
                    <a:p>
                      <a:pPr algn="just"/>
                      <a:r>
                        <a:rPr lang="ru-RU" sz="1400" b="0" u="none" kern="1200" baseline="0" dirty="0" smtClean="0">
                          <a:solidFill>
                            <a:schemeClr val="dk1"/>
                          </a:solidFill>
                          <a:latin typeface="Times New Roman" panose="02020603050405020304" pitchFamily="18" charset="0"/>
                          <a:ea typeface="+mn-ea"/>
                          <a:cs typeface="Times New Roman" panose="02020603050405020304" pitchFamily="18" charset="0"/>
                        </a:rPr>
                        <a:t>         Имеются специальные журналы, посвященные работам в области математических моделей: «</a:t>
                      </a:r>
                      <a:r>
                        <a:rPr lang="en-US" sz="1400" b="0" u="none" kern="1200" baseline="0" dirty="0" smtClean="0">
                          <a:solidFill>
                            <a:schemeClr val="dk1"/>
                          </a:solidFill>
                          <a:latin typeface="Times New Roman" panose="02020603050405020304" pitchFamily="18" charset="0"/>
                          <a:ea typeface="+mn-ea"/>
                          <a:cs typeface="Times New Roman" panose="02020603050405020304" pitchFamily="18" charset="0"/>
                        </a:rPr>
                        <a:t>Theoretical Biology</a:t>
                      </a:r>
                      <a:r>
                        <a:rPr lang="ru-RU" sz="1400" b="0" u="none" kern="1200" baseline="0" dirty="0" smtClean="0">
                          <a:solidFill>
                            <a:schemeClr val="dk1"/>
                          </a:solidFill>
                          <a:latin typeface="Times New Roman" panose="02020603050405020304" pitchFamily="18" charset="0"/>
                          <a:ea typeface="+mn-ea"/>
                          <a:cs typeface="Times New Roman" panose="02020603050405020304" pitchFamily="18" charset="0"/>
                        </a:rPr>
                        <a:t>»</a:t>
                      </a:r>
                      <a:r>
                        <a:rPr lang="en-US" sz="1400" b="0" u="none" kern="1200" baseline="0" dirty="0" smtClean="0">
                          <a:solidFill>
                            <a:schemeClr val="dk1"/>
                          </a:solidFill>
                          <a:latin typeface="Times New Roman" panose="02020603050405020304" pitchFamily="18" charset="0"/>
                          <a:ea typeface="+mn-ea"/>
                          <a:cs typeface="Times New Roman" panose="02020603050405020304" pitchFamily="18" charset="0"/>
                        </a:rPr>
                        <a:t>, </a:t>
                      </a:r>
                      <a:r>
                        <a:rPr lang="ru-RU" sz="1400" b="0" u="none" kern="1200" baseline="0" dirty="0" smtClean="0">
                          <a:solidFill>
                            <a:schemeClr val="dk1"/>
                          </a:solidFill>
                          <a:latin typeface="Times New Roman" panose="02020603050405020304" pitchFamily="18" charset="0"/>
                          <a:ea typeface="+mn-ea"/>
                          <a:cs typeface="Times New Roman" panose="02020603050405020304" pitchFamily="18" charset="0"/>
                        </a:rPr>
                        <a:t>«</a:t>
                      </a:r>
                      <a:r>
                        <a:rPr lang="en-US" sz="1400" b="0" u="none" kern="1200" baseline="0" dirty="0" smtClean="0">
                          <a:solidFill>
                            <a:schemeClr val="dk1"/>
                          </a:solidFill>
                          <a:latin typeface="Times New Roman" panose="02020603050405020304" pitchFamily="18" charset="0"/>
                          <a:ea typeface="+mn-ea"/>
                          <a:cs typeface="Times New Roman" panose="02020603050405020304" pitchFamily="18" charset="0"/>
                        </a:rPr>
                        <a:t>Mathematical biology</a:t>
                      </a:r>
                      <a:r>
                        <a:rPr lang="ru-RU" sz="1400" b="0" u="none" kern="1200" baseline="0" dirty="0" smtClean="0">
                          <a:solidFill>
                            <a:schemeClr val="dk1"/>
                          </a:solidFill>
                          <a:latin typeface="Times New Roman" panose="02020603050405020304" pitchFamily="18" charset="0"/>
                          <a:ea typeface="+mn-ea"/>
                          <a:cs typeface="Times New Roman" panose="02020603050405020304" pitchFamily="18" charset="0"/>
                        </a:rPr>
                        <a:t>» и др.</a:t>
                      </a:r>
                      <a:endParaRPr lang="ru-RU" sz="1400" b="0" u="none" kern="1200" dirty="0" smtClean="0">
                        <a:solidFill>
                          <a:schemeClr val="dk1"/>
                        </a:solidFill>
                        <a:latin typeface="Times New Roman" panose="02020603050405020304" pitchFamily="18" charset="0"/>
                        <a:ea typeface="+mn-ea"/>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txBody>
                  <a:tcPr/>
                </a:tc>
              </a:tr>
            </a:tbl>
          </a:graphicData>
        </a:graphic>
      </p:graphicFrame>
      <p:sp>
        <p:nvSpPr>
          <p:cNvPr id="6" name="Скругленный прямоугольник 5">
            <a:hlinkClick r:id="rId2" action="ppaction://hlinksldjump"/>
          </p:cNvPr>
          <p:cNvSpPr/>
          <p:nvPr/>
        </p:nvSpPr>
        <p:spPr>
          <a:xfrm>
            <a:off x="0" y="4786298"/>
            <a:ext cx="2143140" cy="9286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О роли математики для подготовки кадров </a:t>
            </a:r>
            <a:r>
              <a:rPr lang="ru-RU" sz="1400" b="1" dirty="0" err="1" smtClean="0">
                <a:latin typeface="Times New Roman" panose="02020603050405020304" pitchFamily="18" charset="0"/>
                <a:cs typeface="Times New Roman" panose="02020603050405020304" pitchFamily="18" charset="0"/>
              </a:rPr>
              <a:t>внновационной</a:t>
            </a:r>
            <a:r>
              <a:rPr lang="ru-RU" sz="1400" b="1" dirty="0" smtClean="0">
                <a:latin typeface="Times New Roman" panose="02020603050405020304" pitchFamily="18" charset="0"/>
                <a:cs typeface="Times New Roman" panose="02020603050405020304" pitchFamily="18" charset="0"/>
              </a:rPr>
              <a:t> экономике</a:t>
            </a:r>
            <a:endParaRPr lang="ru-RU" sz="1400" b="1" dirty="0">
              <a:latin typeface="Times New Roman" panose="02020603050405020304" pitchFamily="18" charset="0"/>
              <a:cs typeface="Times New Roman" panose="02020603050405020304" pitchFamily="18" charset="0"/>
            </a:endParaRPr>
          </a:p>
        </p:txBody>
      </p:sp>
      <p:sp>
        <p:nvSpPr>
          <p:cNvPr id="7" name="Скругленный прямоугольник 6">
            <a:hlinkClick r:id="rId3" action="ppaction://hlinksldjump"/>
          </p:cNvPr>
          <p:cNvSpPr/>
          <p:nvPr/>
        </p:nvSpPr>
        <p:spPr>
          <a:xfrm>
            <a:off x="26713" y="2793696"/>
            <a:ext cx="2143140" cy="9020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Методология математического и компьютерного моделирования</a:t>
            </a:r>
            <a:endParaRPr lang="ru-RU" sz="1400" b="1" dirty="0">
              <a:latin typeface="Times New Roman" panose="02020603050405020304" pitchFamily="18" charset="0"/>
              <a:cs typeface="Times New Roman" panose="02020603050405020304" pitchFamily="18" charset="0"/>
            </a:endParaRPr>
          </a:p>
        </p:txBody>
      </p:sp>
      <p:sp>
        <p:nvSpPr>
          <p:cNvPr id="8" name="Скругленный прямоугольник 7">
            <a:hlinkClick r:id="rId4" action="ppaction://hlinksldjump"/>
          </p:cNvPr>
          <p:cNvSpPr/>
          <p:nvPr/>
        </p:nvSpPr>
        <p:spPr>
          <a:xfrm>
            <a:off x="26745" y="1890742"/>
            <a:ext cx="2143108"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bg1"/>
                </a:solidFill>
                <a:latin typeface="Times New Roman" panose="02020603050405020304" pitchFamily="18" charset="0"/>
                <a:cs typeface="Times New Roman" panose="02020603050405020304" pitchFamily="18" charset="0"/>
              </a:rPr>
              <a:t>Теоретическая биология</a:t>
            </a:r>
            <a:endParaRPr lang="ru-RU" sz="1400" b="1" dirty="0">
              <a:solidFill>
                <a:schemeClr val="bg1"/>
              </a:solidFill>
              <a:latin typeface="Times New Roman" panose="02020603050405020304" pitchFamily="18" charset="0"/>
              <a:cs typeface="Times New Roman" panose="02020603050405020304" pitchFamily="18" charset="0"/>
            </a:endParaRPr>
          </a:p>
        </p:txBody>
      </p:sp>
      <p:sp>
        <p:nvSpPr>
          <p:cNvPr id="9" name="Скругленный прямоугольник 8">
            <a:hlinkClick r:id="rId5" action="ppaction://hlinksldjump"/>
          </p:cNvPr>
          <p:cNvSpPr/>
          <p:nvPr/>
        </p:nvSpPr>
        <p:spPr>
          <a:xfrm>
            <a:off x="0" y="3967090"/>
            <a:ext cx="214314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Современные математические модели в физиологии</a:t>
            </a:r>
            <a:endParaRPr lang="ru-RU" sz="1400" b="1" dirty="0">
              <a:latin typeface="Times New Roman" panose="02020603050405020304" pitchFamily="18" charset="0"/>
              <a:cs typeface="Times New Roman" panose="02020603050405020304" pitchFamily="18" charset="0"/>
            </a:endParaRPr>
          </a:p>
        </p:txBody>
      </p:sp>
      <p:sp>
        <p:nvSpPr>
          <p:cNvPr id="10" name="Скругленный прямоугольник 9">
            <a:hlinkClick r:id="rId6" action="ppaction://hlinksldjump"/>
          </p:cNvPr>
          <p:cNvSpPr/>
          <p:nvPr/>
        </p:nvSpPr>
        <p:spPr>
          <a:xfrm>
            <a:off x="988" y="1052736"/>
            <a:ext cx="214314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Математическое моделирование в биомедицине</a:t>
            </a:r>
            <a:endParaRPr lang="ru-RU" sz="1400" b="1" dirty="0">
              <a:latin typeface="Times New Roman" panose="02020603050405020304" pitchFamily="18" charset="0"/>
              <a:cs typeface="Times New Roman" panose="02020603050405020304" pitchFamily="18" charset="0"/>
            </a:endParaRPr>
          </a:p>
        </p:txBody>
      </p:sp>
      <p:sp>
        <p:nvSpPr>
          <p:cNvPr id="11" name="Скругленный прямоугольник 10">
            <a:hlinkClick r:id="rId7" action="ppaction://hlinksldjump"/>
          </p:cNvPr>
          <p:cNvSpPr/>
          <p:nvPr/>
        </p:nvSpPr>
        <p:spPr>
          <a:xfrm>
            <a:off x="-19473" y="5924624"/>
            <a:ext cx="214314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Используемая литература</a:t>
            </a:r>
            <a:r>
              <a:rPr lang="ru-RU" b="1" dirty="0" smtClean="0"/>
              <a:t>	</a:t>
            </a:r>
            <a:endParaRPr lang="ru-RU" b="1" dirty="0"/>
          </a:p>
        </p:txBody>
      </p:sp>
      <p:pic>
        <p:nvPicPr>
          <p:cNvPr id="4" name="Объект 3"/>
          <p:cNvPicPr>
            <a:picLocks noGrp="1" noChangeAspect="1"/>
          </p:cNvPicPr>
          <p:nvPr>
            <p:ph idx="1"/>
          </p:nvPr>
        </p:nvPicPr>
        <p:blipFill>
          <a:blip r:embed="rId8" cstate="print">
            <a:extLst>
              <a:ext uri="{28A0092B-C50C-407E-A947-70E740481C1C}">
                <a14:useLocalDpi xmlns:a14="http://schemas.microsoft.com/office/drawing/2010/main" val="0"/>
              </a:ext>
            </a:extLst>
          </a:blip>
          <a:stretch>
            <a:fillRect/>
          </a:stretch>
        </p:blipFill>
        <p:spPr>
          <a:xfrm>
            <a:off x="6732240" y="3936687"/>
            <a:ext cx="2160240" cy="2702318"/>
          </a:xfrm>
        </p:spPr>
      </p:pic>
      <p:pic>
        <p:nvPicPr>
          <p:cNvPr id="12" name="Рисунок 1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076056" y="4361723"/>
            <a:ext cx="1872208" cy="2496277"/>
          </a:xfrm>
          <a:prstGeom prst="rect">
            <a:avLst/>
          </a:prstGeom>
        </p:spPr>
      </p:pic>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CECFF">
            <a:alpha val="0"/>
          </a:srgbClr>
        </a:solidFill>
        <a:effectLst/>
      </p:bgPr>
    </p:bg>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2857929855"/>
              </p:ext>
            </p:extLst>
          </p:nvPr>
        </p:nvGraphicFramePr>
        <p:xfrm>
          <a:off x="34327" y="13060"/>
          <a:ext cx="9144000" cy="6844940"/>
        </p:xfrm>
        <a:graphic>
          <a:graphicData uri="http://schemas.openxmlformats.org/drawingml/2006/table">
            <a:tbl>
              <a:tblPr firstRow="1" bandRow="1">
                <a:tableStyleId>{5C22544A-7EE6-4342-B048-85BDC9FD1C3A}</a:tableStyleId>
              </a:tblPr>
              <a:tblGrid>
                <a:gridCol w="2267108"/>
                <a:gridCol w="6876892"/>
              </a:tblGrid>
              <a:tr h="1033153">
                <a:tc>
                  <a:txBody>
                    <a:bodyPr/>
                    <a:lstStyle/>
                    <a:p>
                      <a:endParaRPr lang="ru-RU" dirty="0"/>
                    </a:p>
                  </a:txBody>
                  <a:tcPr/>
                </a:tc>
                <a:tc>
                  <a:txBody>
                    <a:bodyPr/>
                    <a:lstStyle/>
                    <a:p>
                      <a:pPr algn="ctr">
                        <a:spcBef>
                          <a:spcPts val="600"/>
                        </a:spcBef>
                      </a:pPr>
                      <a:r>
                        <a:rPr lang="ru-RU" sz="2200" dirty="0" smtClean="0">
                          <a:latin typeface="Times New Roman" panose="02020603050405020304" pitchFamily="18" charset="0"/>
                          <a:cs typeface="Times New Roman" panose="02020603050405020304" pitchFamily="18" charset="0"/>
                        </a:rPr>
                        <a:t>Методология математического и компьютерного моделирования</a:t>
                      </a:r>
                      <a:r>
                        <a:rPr lang="ru-RU" sz="2200" baseline="0" dirty="0" smtClean="0">
                          <a:latin typeface="Times New Roman" panose="02020603050405020304" pitchFamily="18" charset="0"/>
                          <a:cs typeface="Times New Roman" panose="02020603050405020304" pitchFamily="18" charset="0"/>
                        </a:rPr>
                        <a:t> физиологических процессов</a:t>
                      </a:r>
                      <a:endParaRPr lang="ru-RU" sz="2200" dirty="0">
                        <a:latin typeface="Times New Roman" panose="02020603050405020304" pitchFamily="18" charset="0"/>
                        <a:cs typeface="Times New Roman" panose="02020603050405020304" pitchFamily="18" charset="0"/>
                      </a:endParaRPr>
                    </a:p>
                  </a:txBody>
                  <a:tcPr/>
                </a:tc>
              </a:tr>
              <a:tr h="5811787">
                <a:tc>
                  <a:txBody>
                    <a:bodyPr/>
                    <a:lstStyle/>
                    <a:p>
                      <a:endParaRPr lang="ru-RU" u="none" dirty="0"/>
                    </a:p>
                  </a:txBody>
                  <a:tcPr/>
                </a:tc>
                <a:tc>
                  <a:txBody>
                    <a:bodyPr/>
                    <a:lstStyle/>
                    <a:p>
                      <a:pPr marL="0" indent="0" algn="just">
                        <a:buFont typeface="+mj-lt"/>
                        <a:buNone/>
                      </a:pPr>
                      <a:r>
                        <a:rPr lang="ru-RU" sz="1400" b="0" kern="1200" dirty="0" smtClean="0">
                          <a:solidFill>
                            <a:schemeClr val="dk1"/>
                          </a:solidFill>
                          <a:latin typeface="Times New Roman" panose="02020603050405020304" pitchFamily="18" charset="0"/>
                          <a:ea typeface="+mn-ea"/>
                          <a:cs typeface="Times New Roman" panose="02020603050405020304" pitchFamily="18" charset="0"/>
                        </a:rPr>
                        <a:t>          </a:t>
                      </a:r>
                      <a:r>
                        <a:rPr lang="ru-RU" sz="1500" b="0" kern="1200" dirty="0" smtClean="0">
                          <a:solidFill>
                            <a:schemeClr val="dk1"/>
                          </a:solidFill>
                          <a:latin typeface="Times New Roman" panose="02020603050405020304" pitchFamily="18" charset="0"/>
                          <a:ea typeface="+mn-ea"/>
                          <a:cs typeface="Times New Roman" panose="02020603050405020304" pitchFamily="18" charset="0"/>
                        </a:rPr>
                        <a:t>Математический анализ физиологических функций содержит в себе два типа моделей:</a:t>
                      </a:r>
                      <a:r>
                        <a:rPr lang="ru-RU" sz="1500" b="0" kern="1200" baseline="0" dirty="0" smtClean="0">
                          <a:solidFill>
                            <a:schemeClr val="dk1"/>
                          </a:solidFill>
                          <a:latin typeface="Times New Roman" panose="02020603050405020304" pitchFamily="18" charset="0"/>
                          <a:ea typeface="+mn-ea"/>
                          <a:cs typeface="Times New Roman" panose="02020603050405020304" pitchFamily="18" charset="0"/>
                        </a:rPr>
                        <a:t> 1 тип – модели данных и 2 тип – модели систем. При построении модели данных ставится задача получить математическую функцию, наиболее точно описывающую набор исходных данных. Один из вариантов такого подхода – построение статистической модели данных.</a:t>
                      </a:r>
                    </a:p>
                    <a:p>
                      <a:pPr marL="0" indent="0" algn="just">
                        <a:buFont typeface="+mj-lt"/>
                        <a:buNone/>
                      </a:pPr>
                      <a:r>
                        <a:rPr lang="ru-RU" sz="1500" b="0" u="none" kern="1200" baseline="0" dirty="0" smtClean="0">
                          <a:solidFill>
                            <a:schemeClr val="dk1"/>
                          </a:solidFill>
                          <a:latin typeface="Times New Roman" panose="02020603050405020304" pitchFamily="18" charset="0"/>
                          <a:ea typeface="+mn-ea"/>
                          <a:cs typeface="Times New Roman" panose="02020603050405020304" pitchFamily="18" charset="0"/>
                        </a:rPr>
                        <a:t>         В клинической практике статистические модели применяются для сравнения результатов разных вариантов лечения; в терапии – для построения индексов тяжести заболевания или построения уравнения регрессии, на основе которого прогнозируется течение болезни и ведется управление лечением.</a:t>
                      </a:r>
                    </a:p>
                    <a:p>
                      <a:pPr marL="0" indent="0" algn="just">
                        <a:buFont typeface="+mj-lt"/>
                        <a:buNone/>
                      </a:pPr>
                      <a:r>
                        <a:rPr lang="ru-RU" sz="1500" b="0" u="none" kern="1200" baseline="0" dirty="0" smtClean="0">
                          <a:solidFill>
                            <a:schemeClr val="dk1"/>
                          </a:solidFill>
                          <a:latin typeface="Times New Roman" panose="02020603050405020304" pitchFamily="18" charset="0"/>
                          <a:ea typeface="+mn-ea"/>
                          <a:cs typeface="Times New Roman" panose="02020603050405020304" pitchFamily="18" charset="0"/>
                        </a:rPr>
                        <a:t>         При построении первого типа моделей (моделей данных) работает стандартный аппарат математической статистики и не учитываются физиологические особенности моделируемого объекта. Модели 2 типа – модели систем, базируются на физиологических принципах моделируемого объекта, а также возможных механизмах, лежащих в основе его функционирования.</a:t>
                      </a:r>
                    </a:p>
                    <a:p>
                      <a:pPr marL="0" indent="0" algn="just">
                        <a:buFont typeface="+mj-lt"/>
                        <a:buNone/>
                      </a:pPr>
                      <a:endParaRPr lang="ru-RU" sz="1400" b="0" u="none" kern="1200" dirty="0" smtClean="0">
                        <a:solidFill>
                          <a:schemeClr val="dk1"/>
                        </a:solidFill>
                        <a:latin typeface="Times New Roman" panose="02020603050405020304" pitchFamily="18" charset="0"/>
                        <a:ea typeface="+mn-ea"/>
                        <a:cs typeface="Times New Roman" panose="02020603050405020304" pitchFamily="18" charset="0"/>
                      </a:endParaRPr>
                    </a:p>
                    <a:p>
                      <a:pPr marL="342900" marR="0" lvl="1" indent="100013" algn="l" defTabSz="914400" rtl="0" eaLnBrk="1" fontAlgn="auto" latinLnBrk="0" hangingPunct="1">
                        <a:lnSpc>
                          <a:spcPct val="100000"/>
                        </a:lnSpc>
                        <a:spcBef>
                          <a:spcPts val="0"/>
                        </a:spcBef>
                        <a:spcAft>
                          <a:spcPts val="0"/>
                        </a:spcAft>
                        <a:buClrTx/>
                        <a:buSzTx/>
                        <a:buFont typeface="Wingdings" pitchFamily="2" charset="2"/>
                        <a:buNone/>
                        <a:tabLst/>
                        <a:defRPr/>
                      </a:pPr>
                      <a:endParaRPr lang="ru-RU" sz="1800" kern="1200" dirty="0" smtClean="0">
                        <a:solidFill>
                          <a:schemeClr val="dk1"/>
                        </a:solidFill>
                        <a:latin typeface="+mn-lt"/>
                        <a:ea typeface="+mn-ea"/>
                        <a:cs typeface="+mn-cs"/>
                      </a:endParaRPr>
                    </a:p>
                  </a:txBody>
                  <a:tcPr/>
                </a:tc>
              </a:tr>
            </a:tbl>
          </a:graphicData>
        </a:graphic>
      </p:graphicFrame>
      <p:sp>
        <p:nvSpPr>
          <p:cNvPr id="6" name="Скругленный прямоугольник 5">
            <a:hlinkClick r:id="rId2" action="ppaction://hlinksldjump"/>
          </p:cNvPr>
          <p:cNvSpPr/>
          <p:nvPr/>
        </p:nvSpPr>
        <p:spPr>
          <a:xfrm>
            <a:off x="23306" y="4914514"/>
            <a:ext cx="2143140" cy="9286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О роли математики для подготовки кадров в инновационной экономике</a:t>
            </a:r>
            <a:endParaRPr lang="ru-RU" sz="1400" b="1" dirty="0">
              <a:latin typeface="Times New Roman" panose="02020603050405020304" pitchFamily="18" charset="0"/>
              <a:cs typeface="Times New Roman" panose="02020603050405020304" pitchFamily="18" charset="0"/>
            </a:endParaRPr>
          </a:p>
        </p:txBody>
      </p:sp>
      <p:sp>
        <p:nvSpPr>
          <p:cNvPr id="7" name="Скругленный прямоугольник 6">
            <a:hlinkClick r:id="rId3" action="ppaction://hlinksldjump"/>
          </p:cNvPr>
          <p:cNvSpPr/>
          <p:nvPr/>
        </p:nvSpPr>
        <p:spPr>
          <a:xfrm>
            <a:off x="23306" y="2944654"/>
            <a:ext cx="2143140" cy="9448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Методология математического и компьютерного моделирования</a:t>
            </a:r>
            <a:endParaRPr lang="ru-RU" sz="1400" b="1" dirty="0">
              <a:latin typeface="Times New Roman" panose="02020603050405020304" pitchFamily="18" charset="0"/>
              <a:cs typeface="Times New Roman" panose="02020603050405020304" pitchFamily="18" charset="0"/>
            </a:endParaRPr>
          </a:p>
        </p:txBody>
      </p:sp>
      <p:sp>
        <p:nvSpPr>
          <p:cNvPr id="8" name="Скругленный прямоугольник 7">
            <a:hlinkClick r:id="rId4" action="ppaction://hlinksldjump"/>
          </p:cNvPr>
          <p:cNvSpPr/>
          <p:nvPr/>
        </p:nvSpPr>
        <p:spPr>
          <a:xfrm>
            <a:off x="50993" y="2097602"/>
            <a:ext cx="2143108"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bg1"/>
                </a:solidFill>
                <a:latin typeface="Times New Roman" panose="02020603050405020304" pitchFamily="18" charset="0"/>
                <a:cs typeface="Times New Roman" panose="02020603050405020304" pitchFamily="18" charset="0"/>
              </a:rPr>
              <a:t>Теоретическая биология</a:t>
            </a:r>
            <a:endParaRPr lang="ru-RU" sz="1400" b="1" dirty="0">
              <a:solidFill>
                <a:schemeClr val="bg1"/>
              </a:solidFill>
              <a:latin typeface="Times New Roman" panose="02020603050405020304" pitchFamily="18" charset="0"/>
              <a:cs typeface="Times New Roman" panose="02020603050405020304" pitchFamily="18" charset="0"/>
            </a:endParaRPr>
          </a:p>
        </p:txBody>
      </p:sp>
      <p:sp>
        <p:nvSpPr>
          <p:cNvPr id="9" name="Скругленный прямоугольник 8">
            <a:hlinkClick r:id="rId5" action="ppaction://hlinksldjump"/>
          </p:cNvPr>
          <p:cNvSpPr/>
          <p:nvPr/>
        </p:nvSpPr>
        <p:spPr>
          <a:xfrm>
            <a:off x="25446" y="4022198"/>
            <a:ext cx="214314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Современные математические модели в физиологии</a:t>
            </a:r>
            <a:endParaRPr lang="ru-RU" sz="1400" b="1" dirty="0">
              <a:latin typeface="Times New Roman" panose="02020603050405020304" pitchFamily="18" charset="0"/>
              <a:cs typeface="Times New Roman" panose="02020603050405020304" pitchFamily="18" charset="0"/>
            </a:endParaRPr>
          </a:p>
        </p:txBody>
      </p:sp>
      <p:sp>
        <p:nvSpPr>
          <p:cNvPr id="10" name="Скругленный прямоугольник 9">
            <a:hlinkClick r:id="rId6" action="ppaction://hlinksldjump"/>
          </p:cNvPr>
          <p:cNvSpPr/>
          <p:nvPr/>
        </p:nvSpPr>
        <p:spPr>
          <a:xfrm>
            <a:off x="65769" y="1193589"/>
            <a:ext cx="214314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Математическое моделирование в биомедицине</a:t>
            </a:r>
            <a:endParaRPr lang="ru-RU" b="1" dirty="0"/>
          </a:p>
        </p:txBody>
      </p:sp>
      <p:sp>
        <p:nvSpPr>
          <p:cNvPr id="11" name="Скругленный прямоугольник 10">
            <a:hlinkClick r:id="rId7" action="ppaction://hlinksldjump"/>
          </p:cNvPr>
          <p:cNvSpPr/>
          <p:nvPr/>
        </p:nvSpPr>
        <p:spPr>
          <a:xfrm>
            <a:off x="34327" y="6016486"/>
            <a:ext cx="214314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Используемая литература</a:t>
            </a:r>
            <a:endParaRPr lang="ru-RU" b="1" dirty="0"/>
          </a:p>
        </p:txBody>
      </p:sp>
      <p:pic>
        <p:nvPicPr>
          <p:cNvPr id="12" name="Объект 11"/>
          <p:cNvPicPr>
            <a:picLocks noGrp="1" noChangeAspect="1"/>
          </p:cNvPicPr>
          <p:nvPr>
            <p:ph idx="1"/>
          </p:nvPr>
        </p:nvPicPr>
        <p:blipFill>
          <a:blip r:embed="rId8">
            <a:extLst>
              <a:ext uri="{28A0092B-C50C-407E-A947-70E740481C1C}">
                <a14:useLocalDpi xmlns:a14="http://schemas.microsoft.com/office/drawing/2010/main" val="0"/>
              </a:ext>
            </a:extLst>
          </a:blip>
          <a:stretch>
            <a:fillRect/>
          </a:stretch>
        </p:blipFill>
        <p:spPr>
          <a:xfrm>
            <a:off x="4644008" y="4301821"/>
            <a:ext cx="4499992" cy="2522175"/>
          </a:xfrm>
        </p:spPr>
      </p:pic>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3907086623"/>
              </p:ext>
            </p:extLst>
          </p:nvPr>
        </p:nvGraphicFramePr>
        <p:xfrm>
          <a:off x="0" y="0"/>
          <a:ext cx="9144000" cy="6715148"/>
        </p:xfrm>
        <a:graphic>
          <a:graphicData uri="http://schemas.openxmlformats.org/drawingml/2006/table">
            <a:tbl>
              <a:tblPr firstRow="1" bandRow="1">
                <a:tableStyleId>{5C22544A-7EE6-4342-B048-85BDC9FD1C3A}</a:tableStyleId>
              </a:tblPr>
              <a:tblGrid>
                <a:gridCol w="2267108"/>
                <a:gridCol w="6876892"/>
              </a:tblGrid>
              <a:tr h="928670">
                <a:tc>
                  <a:txBody>
                    <a:bodyPr/>
                    <a:lstStyle/>
                    <a:p>
                      <a:endParaRPr lang="ru-RU" dirty="0"/>
                    </a:p>
                  </a:txBody>
                  <a:tcPr/>
                </a:tc>
                <a:tc>
                  <a:txBody>
                    <a:bodyPr/>
                    <a:lstStyle/>
                    <a:p>
                      <a:pPr algn="ctr"/>
                      <a:r>
                        <a:rPr lang="ru-RU" sz="2500" dirty="0" smtClean="0">
                          <a:latin typeface="Times New Roman" panose="02020603050405020304" pitchFamily="18" charset="0"/>
                          <a:cs typeface="Times New Roman" panose="02020603050405020304" pitchFamily="18" charset="0"/>
                        </a:rPr>
                        <a:t>Современные математические модели</a:t>
                      </a:r>
                    </a:p>
                    <a:p>
                      <a:pPr algn="ctr"/>
                      <a:r>
                        <a:rPr lang="ru-RU" sz="2500" dirty="0" smtClean="0">
                          <a:latin typeface="Times New Roman" panose="02020603050405020304" pitchFamily="18" charset="0"/>
                          <a:cs typeface="Times New Roman" panose="02020603050405020304" pitchFamily="18" charset="0"/>
                        </a:rPr>
                        <a:t> в физиологии</a:t>
                      </a:r>
                      <a:endParaRPr lang="ru-RU" sz="2500" dirty="0">
                        <a:latin typeface="Times New Roman" panose="02020603050405020304" pitchFamily="18" charset="0"/>
                        <a:cs typeface="Times New Roman" panose="02020603050405020304" pitchFamily="18" charset="0"/>
                      </a:endParaRPr>
                    </a:p>
                  </a:txBody>
                  <a:tcPr/>
                </a:tc>
              </a:tr>
              <a:tr h="5786478">
                <a:tc>
                  <a:txBody>
                    <a:bodyPr/>
                    <a:lstStyle/>
                    <a:p>
                      <a:endParaRPr lang="ru-RU" u="none" dirty="0"/>
                    </a:p>
                  </a:txBody>
                  <a:tcPr/>
                </a:tc>
                <a:tc>
                  <a:txBody>
                    <a:bodyPr/>
                    <a:lstStyle/>
                    <a:p>
                      <a:pPr algn="just"/>
                      <a:r>
                        <a:rPr lang="ru-RU" sz="1600" i="0" dirty="0" smtClean="0">
                          <a:solidFill>
                            <a:schemeClr val="tx1"/>
                          </a:solidFill>
                          <a:latin typeface="Times New Roman" panose="02020603050405020304" pitchFamily="18" charset="0"/>
                          <a:cs typeface="Times New Roman" panose="02020603050405020304" pitchFamily="18" charset="0"/>
                        </a:rPr>
                        <a:t>         Современные математические модели в физиологии с</a:t>
                      </a:r>
                      <a:r>
                        <a:rPr lang="ru-RU" sz="1600" i="0" baseline="0" dirty="0" smtClean="0">
                          <a:solidFill>
                            <a:schemeClr val="tx1"/>
                          </a:solidFill>
                          <a:latin typeface="Times New Roman" panose="02020603050405020304" pitchFamily="18" charset="0"/>
                          <a:cs typeface="Times New Roman" panose="02020603050405020304" pitchFamily="18" charset="0"/>
                        </a:rPr>
                        <a:t> необходимостью являются компьютерными моделями, т.к. исследования в силу их сложности проводятся в основном с помощью компьютера. Одним из требований к моделям реализованным на компьютере является организация возможности быстрого развития модели, т.к. модель постоянно развивается, появляются новые экспериментальные данные, пересматриваются модели уже существующих подсистем, добавляются новые подсистемы регуляции тех или иных физиологических функций.</a:t>
                      </a:r>
                    </a:p>
                    <a:p>
                      <a:pPr algn="just"/>
                      <a:r>
                        <a:rPr lang="ru-RU" sz="1600" i="0" baseline="0" dirty="0" smtClean="0">
                          <a:solidFill>
                            <a:schemeClr val="tx1"/>
                          </a:solidFill>
                          <a:latin typeface="Times New Roman" panose="02020603050405020304" pitchFamily="18" charset="0"/>
                          <a:cs typeface="Times New Roman" panose="02020603050405020304" pitchFamily="18" charset="0"/>
                        </a:rPr>
                        <a:t>       Разработать модель – это означает сформулировать формулу (уравнение или систему уравнений), в которой заключена вся информация об изучаемом явлении. Эта формула (уравнение) позволяет рассчитывать и предсказывать все возможные частные случаи, возникающие при тех или иных условиях.</a:t>
                      </a:r>
                    </a:p>
                    <a:p>
                      <a:pPr algn="just"/>
                      <a:r>
                        <a:rPr lang="ru-RU" sz="1600" i="0" baseline="0" dirty="0" smtClean="0">
                          <a:solidFill>
                            <a:schemeClr val="tx1"/>
                          </a:solidFill>
                          <a:latin typeface="Times New Roman" panose="02020603050405020304" pitchFamily="18" charset="0"/>
                          <a:cs typeface="Times New Roman" panose="02020603050405020304" pitchFamily="18" charset="0"/>
                        </a:rPr>
                        <a:t>      С помощью вычислительных экспериментов можно изучать влияние сколь угодно  больших </a:t>
                      </a:r>
                      <a:r>
                        <a:rPr lang="ru-RU" sz="1600" i="0" baseline="0" dirty="0" err="1" smtClean="0">
                          <a:solidFill>
                            <a:schemeClr val="tx1"/>
                          </a:solidFill>
                          <a:latin typeface="Times New Roman" panose="02020603050405020304" pitchFamily="18" charset="0"/>
                          <a:cs typeface="Times New Roman" panose="02020603050405020304" pitchFamily="18" charset="0"/>
                        </a:rPr>
                        <a:t>стрессорных</a:t>
                      </a:r>
                      <a:r>
                        <a:rPr lang="ru-RU" sz="1600" i="0" baseline="0" dirty="0" smtClean="0">
                          <a:solidFill>
                            <a:schemeClr val="tx1"/>
                          </a:solidFill>
                          <a:latin typeface="Times New Roman" panose="02020603050405020304" pitchFamily="18" charset="0"/>
                          <a:cs typeface="Times New Roman" panose="02020603050405020304" pitchFamily="18" charset="0"/>
                        </a:rPr>
                        <a:t> нагрузок на организм человека, набирать сколь угодно большой статистический материал (число опытов – 1000, 10000 и т.д.) и все это при минимуме временных и материальных затрат.</a:t>
                      </a:r>
                    </a:p>
                    <a:p>
                      <a:pPr algn="just"/>
                      <a:r>
                        <a:rPr lang="ru-RU" sz="1600" i="0" baseline="0" dirty="0" smtClean="0">
                          <a:solidFill>
                            <a:schemeClr val="tx1"/>
                          </a:solidFill>
                          <a:latin typeface="Times New Roman" panose="02020603050405020304" pitchFamily="18" charset="0"/>
                          <a:cs typeface="Times New Roman" panose="02020603050405020304" pitchFamily="18" charset="0"/>
                        </a:rPr>
                        <a:t>     Математическое моделирование и вычислительный эксперимент – будущее физиологии и биомедицины. </a:t>
                      </a:r>
                      <a:endParaRPr lang="ru-RU" sz="1600" i="0" dirty="0">
                        <a:solidFill>
                          <a:schemeClr val="tx1"/>
                        </a:solidFill>
                        <a:latin typeface="Times New Roman" panose="02020603050405020304" pitchFamily="18" charset="0"/>
                        <a:cs typeface="Times New Roman" panose="02020603050405020304" pitchFamily="18" charset="0"/>
                      </a:endParaRPr>
                    </a:p>
                  </a:txBody>
                  <a:tcPr/>
                </a:tc>
              </a:tr>
            </a:tbl>
          </a:graphicData>
        </a:graphic>
      </p:graphicFrame>
      <p:sp>
        <p:nvSpPr>
          <p:cNvPr id="6" name="Скругленный прямоугольник 5">
            <a:hlinkClick r:id="rId3" action="ppaction://hlinksldjump"/>
          </p:cNvPr>
          <p:cNvSpPr/>
          <p:nvPr/>
        </p:nvSpPr>
        <p:spPr>
          <a:xfrm>
            <a:off x="0" y="4857760"/>
            <a:ext cx="2143140" cy="9286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О роли математики для подготовки кадров в инновационной экономике</a:t>
            </a:r>
            <a:endParaRPr lang="ru-RU" sz="1400" b="1" dirty="0">
              <a:latin typeface="Times New Roman" panose="02020603050405020304" pitchFamily="18" charset="0"/>
              <a:cs typeface="Times New Roman" panose="02020603050405020304" pitchFamily="18" charset="0"/>
            </a:endParaRPr>
          </a:p>
        </p:txBody>
      </p:sp>
      <p:sp>
        <p:nvSpPr>
          <p:cNvPr id="7" name="Скругленный прямоугольник 6">
            <a:hlinkClick r:id="rId4" action="ppaction://hlinksldjump"/>
          </p:cNvPr>
          <p:cNvSpPr/>
          <p:nvPr/>
        </p:nvSpPr>
        <p:spPr>
          <a:xfrm>
            <a:off x="0" y="2893227"/>
            <a:ext cx="2143140"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Методология математического и компьютерного моделирования</a:t>
            </a:r>
            <a:endParaRPr lang="ru-RU" sz="1400" b="1" dirty="0">
              <a:latin typeface="Times New Roman" panose="02020603050405020304" pitchFamily="18" charset="0"/>
              <a:cs typeface="Times New Roman" panose="02020603050405020304" pitchFamily="18" charset="0"/>
            </a:endParaRPr>
          </a:p>
        </p:txBody>
      </p:sp>
      <p:sp>
        <p:nvSpPr>
          <p:cNvPr id="8" name="Скругленный прямоугольник 7">
            <a:hlinkClick r:id="rId5" action="ppaction://hlinksldjump"/>
          </p:cNvPr>
          <p:cNvSpPr/>
          <p:nvPr/>
        </p:nvSpPr>
        <p:spPr>
          <a:xfrm>
            <a:off x="0" y="2000192"/>
            <a:ext cx="2143108"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bg1"/>
                </a:solidFill>
                <a:latin typeface="Times New Roman" panose="02020603050405020304" pitchFamily="18" charset="0"/>
                <a:cs typeface="Times New Roman" panose="02020603050405020304" pitchFamily="18" charset="0"/>
              </a:rPr>
              <a:t>Теоретическая биология </a:t>
            </a:r>
            <a:endParaRPr lang="ru-RU" sz="1400" b="1" dirty="0">
              <a:solidFill>
                <a:schemeClr val="bg1"/>
              </a:solidFill>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32" y="4000480"/>
            <a:ext cx="214314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Современные математические модели в физиологии </a:t>
            </a:r>
            <a:endParaRPr lang="ru-RU" sz="1400" b="1" dirty="0">
              <a:latin typeface="Times New Roman" panose="02020603050405020304" pitchFamily="18" charset="0"/>
              <a:cs typeface="Times New Roman" panose="02020603050405020304" pitchFamily="18" charset="0"/>
            </a:endParaRPr>
          </a:p>
        </p:txBody>
      </p:sp>
      <p:sp>
        <p:nvSpPr>
          <p:cNvPr id="10" name="Скругленный прямоугольник 9">
            <a:hlinkClick r:id="rId6" action="ppaction://hlinksldjump"/>
          </p:cNvPr>
          <p:cNvSpPr/>
          <p:nvPr/>
        </p:nvSpPr>
        <p:spPr>
          <a:xfrm>
            <a:off x="0" y="1120984"/>
            <a:ext cx="214314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Математическое моделирование в биомедицине</a:t>
            </a:r>
            <a:endParaRPr lang="ru-RU" sz="1400" b="1" dirty="0">
              <a:latin typeface="Times New Roman" panose="02020603050405020304" pitchFamily="18" charset="0"/>
              <a:cs typeface="Times New Roman" panose="02020603050405020304" pitchFamily="18" charset="0"/>
            </a:endParaRPr>
          </a:p>
        </p:txBody>
      </p:sp>
      <p:sp>
        <p:nvSpPr>
          <p:cNvPr id="23" name="Скругленный прямоугольник 22">
            <a:hlinkClick r:id="rId7" action="ppaction://hlinksldjump"/>
          </p:cNvPr>
          <p:cNvSpPr/>
          <p:nvPr/>
        </p:nvSpPr>
        <p:spPr>
          <a:xfrm>
            <a:off x="0" y="5929330"/>
            <a:ext cx="214314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Используемые   материалы</a:t>
            </a:r>
            <a:r>
              <a:rPr lang="ru-RU" b="1" dirty="0" smtClean="0"/>
              <a:t>	</a:t>
            </a:r>
            <a:endParaRPr lang="ru-RU" b="1" dirty="0"/>
          </a:p>
        </p:txBody>
      </p:sp>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64188790"/>
              </p:ext>
            </p:extLst>
          </p:nvPr>
        </p:nvGraphicFramePr>
        <p:xfrm>
          <a:off x="0" y="0"/>
          <a:ext cx="9144000" cy="7008743"/>
        </p:xfrm>
        <a:graphic>
          <a:graphicData uri="http://schemas.openxmlformats.org/drawingml/2006/table">
            <a:tbl>
              <a:tblPr firstRow="1" bandRow="1">
                <a:tableStyleId>{5C22544A-7EE6-4342-B048-85BDC9FD1C3A}</a:tableStyleId>
              </a:tblPr>
              <a:tblGrid>
                <a:gridCol w="2267108"/>
                <a:gridCol w="6876892"/>
              </a:tblGrid>
              <a:tr h="916057">
                <a:tc>
                  <a:txBody>
                    <a:bodyPr/>
                    <a:lstStyle/>
                    <a:p>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500" b="1" dirty="0" smtClean="0">
                          <a:latin typeface="Times New Roman" panose="02020603050405020304" pitchFamily="18" charset="0"/>
                          <a:cs typeface="Times New Roman" panose="02020603050405020304" pitchFamily="18" charset="0"/>
                        </a:rPr>
                        <a:t>О роли математики для подготовки кадров в инновационной экономике</a:t>
                      </a:r>
                      <a:endParaRPr lang="ru-RU" sz="2500" b="1" u="none" dirty="0" smtClean="0">
                        <a:latin typeface="Times New Roman" panose="02020603050405020304" pitchFamily="18" charset="0"/>
                        <a:cs typeface="Times New Roman" panose="02020603050405020304" pitchFamily="18" charset="0"/>
                      </a:endParaRPr>
                    </a:p>
                    <a:p>
                      <a:pPr algn="ctr"/>
                      <a:endParaRPr lang="ru-RU" sz="1400" dirty="0"/>
                    </a:p>
                  </a:txBody>
                  <a:tcPr/>
                </a:tc>
              </a:tr>
              <a:tr h="5941943">
                <a:tc>
                  <a:txBody>
                    <a:bodyPr/>
                    <a:lstStyle/>
                    <a:p>
                      <a:endParaRPr lang="ru-RU" u="none" dirty="0"/>
                    </a:p>
                  </a:txBody>
                  <a:tcPr/>
                </a:tc>
                <a:tc>
                  <a:txBody>
                    <a:bodyPr/>
                    <a:lstStyle/>
                    <a:p>
                      <a:endParaRPr lang="ru-RU" dirty="0"/>
                    </a:p>
                  </a:txBody>
                  <a:tcPr/>
                </a:tc>
              </a:tr>
            </a:tbl>
          </a:graphicData>
        </a:graphic>
      </p:graphicFrame>
      <p:sp>
        <p:nvSpPr>
          <p:cNvPr id="6" name="Скругленный прямоугольник 5">
            <a:hlinkClick r:id="rId2" action="ppaction://hlinksldjump"/>
          </p:cNvPr>
          <p:cNvSpPr/>
          <p:nvPr/>
        </p:nvSpPr>
        <p:spPr>
          <a:xfrm>
            <a:off x="31104" y="4902916"/>
            <a:ext cx="2143140" cy="9286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О роли математики для подготовки кадров в инновационной экономике</a:t>
            </a:r>
            <a:endParaRPr lang="ru-RU" sz="1400" b="1" dirty="0">
              <a:latin typeface="Times New Roman" panose="02020603050405020304" pitchFamily="18" charset="0"/>
              <a:cs typeface="Times New Roman" panose="02020603050405020304" pitchFamily="18" charset="0"/>
            </a:endParaRPr>
          </a:p>
        </p:txBody>
      </p:sp>
      <p:sp>
        <p:nvSpPr>
          <p:cNvPr id="7" name="Скругленный прямоугольник 6">
            <a:hlinkClick r:id="rId3" action="ppaction://hlinksldjump"/>
          </p:cNvPr>
          <p:cNvSpPr/>
          <p:nvPr/>
        </p:nvSpPr>
        <p:spPr>
          <a:xfrm>
            <a:off x="31104" y="2878598"/>
            <a:ext cx="2143140" cy="8471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Методология математического и компьютерного моделирования</a:t>
            </a:r>
            <a:endParaRPr lang="ru-RU" sz="1400" b="1" dirty="0">
              <a:latin typeface="Times New Roman" panose="02020603050405020304" pitchFamily="18" charset="0"/>
              <a:cs typeface="Times New Roman" panose="02020603050405020304" pitchFamily="18" charset="0"/>
            </a:endParaRPr>
          </a:p>
        </p:txBody>
      </p:sp>
      <p:sp>
        <p:nvSpPr>
          <p:cNvPr id="8" name="Скругленный прямоугольник 7">
            <a:hlinkClick r:id="rId4" action="ppaction://hlinksldjump"/>
          </p:cNvPr>
          <p:cNvSpPr/>
          <p:nvPr/>
        </p:nvSpPr>
        <p:spPr>
          <a:xfrm>
            <a:off x="31104" y="2028452"/>
            <a:ext cx="2143108"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bg1"/>
                </a:solidFill>
                <a:latin typeface="Times New Roman" panose="02020603050405020304" pitchFamily="18" charset="0"/>
                <a:cs typeface="Times New Roman" panose="02020603050405020304" pitchFamily="18" charset="0"/>
              </a:rPr>
              <a:t>Теоретическая биология</a:t>
            </a:r>
            <a:endParaRPr lang="ru-RU" sz="1400" b="1" dirty="0">
              <a:solidFill>
                <a:schemeClr val="bg1"/>
              </a:solidFill>
              <a:latin typeface="Times New Roman" panose="02020603050405020304" pitchFamily="18" charset="0"/>
              <a:cs typeface="Times New Roman" panose="02020603050405020304" pitchFamily="18" charset="0"/>
            </a:endParaRPr>
          </a:p>
        </p:txBody>
      </p:sp>
      <p:sp>
        <p:nvSpPr>
          <p:cNvPr id="9" name="Скругленный прямоугольник 8">
            <a:hlinkClick r:id="rId5" action="ppaction://hlinksldjump"/>
          </p:cNvPr>
          <p:cNvSpPr/>
          <p:nvPr/>
        </p:nvSpPr>
        <p:spPr>
          <a:xfrm>
            <a:off x="0" y="3919989"/>
            <a:ext cx="214314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Современные математические модели в физиологии</a:t>
            </a:r>
            <a:endParaRPr lang="ru-RU" sz="1400" b="1" dirty="0">
              <a:latin typeface="Times New Roman" panose="02020603050405020304" pitchFamily="18" charset="0"/>
              <a:cs typeface="Times New Roman" panose="02020603050405020304" pitchFamily="18" charset="0"/>
            </a:endParaRPr>
          </a:p>
        </p:txBody>
      </p:sp>
      <p:sp>
        <p:nvSpPr>
          <p:cNvPr id="10" name="Скругленный прямоугольник 9">
            <a:hlinkClick r:id="rId6" action="ppaction://hlinksldjump"/>
          </p:cNvPr>
          <p:cNvSpPr/>
          <p:nvPr/>
        </p:nvSpPr>
        <p:spPr>
          <a:xfrm>
            <a:off x="50384" y="1168624"/>
            <a:ext cx="214314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Математическое моделирование в биомедицине</a:t>
            </a:r>
            <a:endParaRPr lang="ru-RU" sz="1400" b="1" dirty="0">
              <a:latin typeface="Times New Roman" panose="02020603050405020304" pitchFamily="18" charset="0"/>
              <a:cs typeface="Times New Roman" panose="02020603050405020304" pitchFamily="18" charset="0"/>
            </a:endParaRPr>
          </a:p>
        </p:txBody>
      </p:sp>
      <p:sp>
        <p:nvSpPr>
          <p:cNvPr id="11" name="Скругленный прямоугольник 10">
            <a:hlinkClick r:id="rId7" action="ppaction://hlinksldjump"/>
          </p:cNvPr>
          <p:cNvSpPr/>
          <p:nvPr/>
        </p:nvSpPr>
        <p:spPr>
          <a:xfrm>
            <a:off x="4270454" y="1600422"/>
            <a:ext cx="2267968" cy="7559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anose="02020603050405020304" pitchFamily="18" charset="0"/>
                <a:cs typeface="Times New Roman" panose="02020603050405020304" pitchFamily="18" charset="0"/>
              </a:rPr>
              <a:t>Введение</a:t>
            </a:r>
            <a:endParaRPr lang="ru-RU" dirty="0">
              <a:latin typeface="Times New Roman" panose="02020603050405020304" pitchFamily="18" charset="0"/>
              <a:cs typeface="Times New Roman" panose="02020603050405020304" pitchFamily="18" charset="0"/>
            </a:endParaRPr>
          </a:p>
        </p:txBody>
      </p:sp>
      <p:sp>
        <p:nvSpPr>
          <p:cNvPr id="12" name="Скругленный прямоугольник 11">
            <a:hlinkClick r:id="rId8" action="ppaction://hlinksldjump"/>
          </p:cNvPr>
          <p:cNvSpPr/>
          <p:nvPr/>
        </p:nvSpPr>
        <p:spPr>
          <a:xfrm>
            <a:off x="4270454" y="2957250"/>
            <a:ext cx="2267968" cy="77402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anose="02020603050405020304" pitchFamily="18" charset="0"/>
                <a:cs typeface="Times New Roman" panose="02020603050405020304" pitchFamily="18" charset="0"/>
              </a:rPr>
              <a:t>Математическое моделирование</a:t>
            </a:r>
            <a:endParaRPr lang="ru-RU" dirty="0">
              <a:latin typeface="Times New Roman" panose="02020603050405020304" pitchFamily="18" charset="0"/>
              <a:cs typeface="Times New Roman" panose="02020603050405020304" pitchFamily="18" charset="0"/>
            </a:endParaRPr>
          </a:p>
        </p:txBody>
      </p:sp>
      <p:sp>
        <p:nvSpPr>
          <p:cNvPr id="13" name="Скругленный прямоугольник 12">
            <a:hlinkClick r:id="rId9" action="ppaction://hlinksldjump"/>
          </p:cNvPr>
          <p:cNvSpPr/>
          <p:nvPr/>
        </p:nvSpPr>
        <p:spPr>
          <a:xfrm>
            <a:off x="4262446" y="4509120"/>
            <a:ext cx="2232248" cy="797064"/>
          </a:xfrm>
          <a:prstGeom prst="roundRect">
            <a:avLst>
              <a:gd name="adj" fmla="val 19091"/>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anose="02020603050405020304" pitchFamily="18" charset="0"/>
                <a:cs typeface="Times New Roman" panose="02020603050405020304" pitchFamily="18" charset="0"/>
              </a:rPr>
              <a:t>Выводы</a:t>
            </a:r>
            <a:endParaRPr lang="ru-RU" dirty="0">
              <a:latin typeface="Times New Roman" panose="02020603050405020304" pitchFamily="18" charset="0"/>
              <a:cs typeface="Times New Roman" panose="02020603050405020304" pitchFamily="18" charset="0"/>
            </a:endParaRPr>
          </a:p>
        </p:txBody>
      </p:sp>
      <p:sp>
        <p:nvSpPr>
          <p:cNvPr id="14" name="Скругленный прямоугольник 13">
            <a:hlinkClick r:id="rId10" action="ppaction://hlinksldjump"/>
          </p:cNvPr>
          <p:cNvSpPr/>
          <p:nvPr/>
        </p:nvSpPr>
        <p:spPr>
          <a:xfrm>
            <a:off x="33336" y="5967352"/>
            <a:ext cx="214314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latin typeface="Times New Roman" panose="02020603050405020304" pitchFamily="18" charset="0"/>
                <a:cs typeface="Times New Roman" panose="02020603050405020304" pitchFamily="18" charset="0"/>
              </a:rPr>
              <a:t>Используемые   материалы</a:t>
            </a:r>
            <a:r>
              <a:rPr lang="ru-RU" b="1" dirty="0" smtClean="0"/>
              <a:t>	</a:t>
            </a:r>
            <a:endParaRPr lang="ru-RU" b="1" dirty="0"/>
          </a:p>
        </p:txBody>
      </p:sp>
    </p:spTree>
  </p:cSld>
  <p:clrMapOvr>
    <a:masterClrMapping/>
  </p:clrMapOvr>
  <p:transition>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395536" y="785794"/>
            <a:ext cx="8496944" cy="6232475"/>
          </a:xfrm>
          <a:prstGeom prst="rect">
            <a:avLst/>
          </a:prstGeom>
        </p:spPr>
        <p:txBody>
          <a:bodyPr wrap="square">
            <a:spAutoFit/>
          </a:bodyPr>
          <a:lstStyle/>
          <a:p>
            <a:pPr lvl="0" algn="just"/>
            <a:r>
              <a:rPr lang="ru-RU" sz="1550" dirty="0" smtClean="0">
                <a:solidFill>
                  <a:schemeClr val="bg1"/>
                </a:solidFill>
                <a:latin typeface="Times New Roman" panose="02020603050405020304" pitchFamily="18" charset="0"/>
                <a:cs typeface="Times New Roman" panose="02020603050405020304" pitchFamily="18" charset="0"/>
              </a:rPr>
              <a:t>      Современный </a:t>
            </a:r>
            <a:r>
              <a:rPr lang="ru-RU" sz="1550" dirty="0">
                <a:solidFill>
                  <a:schemeClr val="bg1"/>
                </a:solidFill>
                <a:latin typeface="Times New Roman" panose="02020603050405020304" pitchFamily="18" charset="0"/>
                <a:cs typeface="Times New Roman" panose="02020603050405020304" pitchFamily="18" charset="0"/>
              </a:rPr>
              <a:t>мир вступил в эпоху, когда все большая часть экономического богатства создается вне сферы материального производства. Существенно увеличиваются значимость и стоимость интеллектуального труда, непрерывно растет роль  информации и информационных технологий, экономика знания становится важнейшей отраслью народного хозяйства. В связи с этим трудно переоценить значение образования и науки, особенно математики, для дальнейшего развития экономики и общества в целом.</a:t>
            </a:r>
          </a:p>
          <a:p>
            <a:pPr algn="just"/>
            <a:r>
              <a:rPr lang="ru-RU" sz="1550" dirty="0">
                <a:solidFill>
                  <a:schemeClr val="bg1"/>
                </a:solidFill>
                <a:latin typeface="Times New Roman" panose="02020603050405020304" pitchFamily="18" charset="0"/>
                <a:cs typeface="Times New Roman" panose="02020603050405020304" pitchFamily="18" charset="0"/>
              </a:rPr>
              <a:t>       Особая роль математики осознавалась всегда и везде, но именно сейчас, как никогда ранее, актуально высказывание английского философа </a:t>
            </a:r>
            <a:r>
              <a:rPr lang="en-US" sz="1550" dirty="0">
                <a:solidFill>
                  <a:schemeClr val="bg1"/>
                </a:solidFill>
                <a:latin typeface="Times New Roman" panose="02020603050405020304" pitchFamily="18" charset="0"/>
                <a:cs typeface="Times New Roman" panose="02020603050405020304" pitchFamily="18" charset="0"/>
              </a:rPr>
              <a:t>XIII</a:t>
            </a:r>
            <a:r>
              <a:rPr lang="ru-RU" sz="1550" dirty="0">
                <a:solidFill>
                  <a:schemeClr val="bg1"/>
                </a:solidFill>
                <a:latin typeface="Times New Roman" panose="02020603050405020304" pitchFamily="18" charset="0"/>
                <a:cs typeface="Times New Roman" panose="02020603050405020304" pitchFamily="18" charset="0"/>
              </a:rPr>
              <a:t> в. Роджера Бэкона: «Тот, кто не знает математики, не может узнать никакой другой науки и даже не может обнаружить своего невежества». В наиболее развитых странах понимают, что для того, чтобы адекватно отвечать серьезным вызовам времени, нужно опираться в первую очередь на хорошее математическое и естественнонаучное образование, иначе у страны нет будущего.</a:t>
            </a:r>
          </a:p>
          <a:p>
            <a:pPr algn="just"/>
            <a:r>
              <a:rPr lang="ru-RU" sz="1550" dirty="0">
                <a:solidFill>
                  <a:schemeClr val="bg1"/>
                </a:solidFill>
                <a:latin typeface="Times New Roman" panose="02020603050405020304" pitchFamily="18" charset="0"/>
                <a:cs typeface="Times New Roman" panose="02020603050405020304" pitchFamily="18" charset="0"/>
              </a:rPr>
              <a:t>       Так,  в США Национальная комиссия по преподаванию математики и естественных наук в </a:t>
            </a:r>
            <a:r>
              <a:rPr lang="en-US" sz="1550" dirty="0">
                <a:solidFill>
                  <a:schemeClr val="bg1"/>
                </a:solidFill>
                <a:latin typeface="Times New Roman" panose="02020603050405020304" pitchFamily="18" charset="0"/>
                <a:cs typeface="Times New Roman" panose="02020603050405020304" pitchFamily="18" charset="0"/>
              </a:rPr>
              <a:t>XXI</a:t>
            </a:r>
            <a:r>
              <a:rPr lang="ru-RU" sz="1550" dirty="0">
                <a:solidFill>
                  <a:schemeClr val="bg1"/>
                </a:solidFill>
                <a:latin typeface="Times New Roman" panose="02020603050405020304" pitchFamily="18" charset="0"/>
                <a:cs typeface="Times New Roman" panose="02020603050405020304" pitchFamily="18" charset="0"/>
              </a:rPr>
              <a:t> в., возглавляемая Джоном </a:t>
            </a:r>
            <a:r>
              <a:rPr lang="ru-RU" sz="1550" dirty="0" err="1">
                <a:solidFill>
                  <a:schemeClr val="bg1"/>
                </a:solidFill>
                <a:latin typeface="Times New Roman" panose="02020603050405020304" pitchFamily="18" charset="0"/>
                <a:cs typeface="Times New Roman" panose="02020603050405020304" pitchFamily="18" charset="0"/>
              </a:rPr>
              <a:t>Гленом</a:t>
            </a:r>
            <a:r>
              <a:rPr lang="ru-RU" sz="1550" dirty="0">
                <a:solidFill>
                  <a:schemeClr val="bg1"/>
                </a:solidFill>
                <a:latin typeface="Times New Roman" panose="02020603050405020304" pitchFamily="18" charset="0"/>
                <a:cs typeface="Times New Roman" panose="02020603050405020304" pitchFamily="18" charset="0"/>
              </a:rPr>
              <a:t>, первым американским космонавтом и сенатором, представила доклад, озаглавленный весьма красноречиво – «Пока еще не слишком поздно». Главная идея доклада сформулирована предельно четко: чтобы  сохранить лидерство в современном мире, страна должна развивать и совершенствовать математическое и естественнонаучное образование. Подчеркивается, что посредством именно этих наук государство получит качественные продукты, услуги, более высокий уровень жизни, экономическую и военную безопасность, а также «технологический потенциал, так необходимый компаниям для высокой конкурентоспособности на мировом рынке». Эти выводы имеют прямое отношение и к России, в которой также следует уделять как можно больше внимания поддержки математической науки и подготовке кадров для инновационной экономики в </a:t>
            </a:r>
            <a:r>
              <a:rPr lang="en-US" sz="1550" dirty="0">
                <a:solidFill>
                  <a:schemeClr val="bg1"/>
                </a:solidFill>
                <a:latin typeface="Times New Roman" panose="02020603050405020304" pitchFamily="18" charset="0"/>
                <a:cs typeface="Times New Roman" panose="02020603050405020304" pitchFamily="18" charset="0"/>
              </a:rPr>
              <a:t>XXI</a:t>
            </a:r>
            <a:r>
              <a:rPr lang="ru-RU" sz="1550" dirty="0">
                <a:solidFill>
                  <a:schemeClr val="bg1"/>
                </a:solidFill>
                <a:latin typeface="Times New Roman" panose="02020603050405020304" pitchFamily="18" charset="0"/>
                <a:cs typeface="Times New Roman" panose="02020603050405020304" pitchFamily="18" charset="0"/>
              </a:rPr>
              <a:t> в.</a:t>
            </a:r>
          </a:p>
          <a:p>
            <a:pPr lvl="0" algn="just"/>
            <a:endParaRPr lang="ru-RU" sz="1400" dirty="0" smtClean="0">
              <a:solidFill>
                <a:schemeClr val="bg1"/>
              </a:solidFill>
              <a:latin typeface="Times New Roman" panose="02020603050405020304" pitchFamily="18" charset="0"/>
              <a:cs typeface="Times New Roman" panose="02020603050405020304" pitchFamily="18" charset="0"/>
            </a:endParaRPr>
          </a:p>
          <a:p>
            <a:pPr lvl="0" algn="just"/>
            <a:endParaRPr lang="ru-RU" sz="2000" dirty="0">
              <a:solidFill>
                <a:schemeClr val="bg1"/>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2555776" y="145844"/>
            <a:ext cx="3672408" cy="477054"/>
          </a:xfrm>
          <a:prstGeom prst="rect">
            <a:avLst/>
          </a:prstGeom>
          <a:noFill/>
        </p:spPr>
        <p:txBody>
          <a:bodyPr wrap="square" rtlCol="0">
            <a:spAutoFit/>
          </a:bodyPr>
          <a:lstStyle/>
          <a:p>
            <a:pPr algn="ctr"/>
            <a:r>
              <a:rPr lang="ru-RU" sz="2500" dirty="0" smtClean="0">
                <a:solidFill>
                  <a:schemeClr val="bg1"/>
                </a:solidFill>
                <a:latin typeface="Times New Roman" panose="02020603050405020304" pitchFamily="18" charset="0"/>
                <a:cs typeface="Times New Roman" panose="02020603050405020304" pitchFamily="18" charset="0"/>
              </a:rPr>
              <a:t>Введение</a:t>
            </a:r>
            <a:endParaRPr lang="ru-RU" sz="2500" dirty="0">
              <a:solidFill>
                <a:schemeClr val="bg1"/>
              </a:solidFill>
              <a:latin typeface="Times New Roman" panose="02020603050405020304" pitchFamily="18" charset="0"/>
              <a:cs typeface="Times New Roman" panose="02020603050405020304" pitchFamily="18" charset="0"/>
            </a:endParaRPr>
          </a:p>
        </p:txBody>
      </p:sp>
      <p:sp>
        <p:nvSpPr>
          <p:cNvPr id="4" name="Стрелка влево 3">
            <a:hlinkClick r:id="rId3" action="ppaction://hlinksldjump"/>
          </p:cNvPr>
          <p:cNvSpPr/>
          <p:nvPr/>
        </p:nvSpPr>
        <p:spPr>
          <a:xfrm>
            <a:off x="2143108" y="6500810"/>
            <a:ext cx="1857388"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Назад к меню</a:t>
            </a:r>
            <a:endParaRPr lang="ru-RU" dirty="0"/>
          </a:p>
        </p:txBody>
      </p:sp>
    </p:spTree>
  </p:cSld>
  <p:clrMapOvr>
    <a:overrideClrMapping bg1="lt1" tx1="dk1" bg2="lt2" tx2="dk2" accent1="accent1" accent2="accent2" accent3="accent3" accent4="accent4" accent5="accent5" accent6="accent6" hlink="hlink" folHlink="folHlink"/>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417574" y="1052736"/>
            <a:ext cx="8352928" cy="4539704"/>
          </a:xfrm>
          <a:prstGeom prst="rect">
            <a:avLst/>
          </a:prstGeom>
        </p:spPr>
        <p:txBody>
          <a:bodyPr wrap="square">
            <a:spAutoFit/>
          </a:bodyPr>
          <a:lstStyle/>
          <a:p>
            <a:pPr algn="just"/>
            <a:r>
              <a:rPr lang="ru-RU" sz="1600" dirty="0" smtClean="0">
                <a:solidFill>
                  <a:schemeClr val="bg1"/>
                </a:solidFill>
                <a:latin typeface="Times New Roman" panose="02020603050405020304" pitchFamily="18" charset="0"/>
                <a:cs typeface="Times New Roman" panose="02020603050405020304" pitchFamily="18" charset="0"/>
              </a:rPr>
              <a:t>            </a:t>
            </a:r>
            <a:r>
              <a:rPr lang="ru-RU" sz="1700" dirty="0" smtClean="0">
                <a:solidFill>
                  <a:schemeClr val="bg1"/>
                </a:solidFill>
                <a:latin typeface="Times New Roman" panose="02020603050405020304" pitchFamily="18" charset="0"/>
                <a:cs typeface="Times New Roman" panose="02020603050405020304" pitchFamily="18" charset="0"/>
              </a:rPr>
              <a:t>Моделирование </a:t>
            </a:r>
            <a:r>
              <a:rPr lang="ru-RU" sz="1700" dirty="0">
                <a:solidFill>
                  <a:schemeClr val="bg1"/>
                </a:solidFill>
                <a:latin typeface="Times New Roman" panose="02020603050405020304" pitchFamily="18" charset="0"/>
                <a:cs typeface="Times New Roman" panose="02020603050405020304" pitchFamily="18" charset="0"/>
              </a:rPr>
              <a:t>процессов, происходящих в природе, обществе, в разнообразных материальных объектах, созданных человеком, всегда было одним из способов познания окружающего мира. Среди всех существующих вариаций моделирования самым эффективным является математическое моделирование, т.к. математика позволяет описать теоретически поведение систем любой природы и сложности. Математическое моделирование – не особая дисциплина, не раздел прикладной математики, это новый универсальный метод исследования явлений и процессов в природе и обществе, метод изучения функционирования всевозможных машин и аппаратов, это, по существу, «технология получения нового знания</a:t>
            </a:r>
            <a:r>
              <a:rPr lang="ru-RU" sz="1700" dirty="0" smtClean="0">
                <a:solidFill>
                  <a:schemeClr val="bg1"/>
                </a:solidFill>
                <a:latin typeface="Times New Roman" panose="02020603050405020304" pitchFamily="18" charset="0"/>
                <a:cs typeface="Times New Roman" panose="02020603050405020304" pitchFamily="18" charset="0"/>
              </a:rPr>
              <a:t>».</a:t>
            </a:r>
            <a:endParaRPr lang="en-US" sz="1700" dirty="0" smtClean="0">
              <a:solidFill>
                <a:schemeClr val="bg1"/>
              </a:solidFill>
              <a:latin typeface="Times New Roman" panose="02020603050405020304" pitchFamily="18" charset="0"/>
              <a:cs typeface="Times New Roman" panose="02020603050405020304" pitchFamily="18" charset="0"/>
            </a:endParaRPr>
          </a:p>
          <a:p>
            <a:pPr algn="just"/>
            <a:r>
              <a:rPr lang="en-US" sz="1700" b="1" dirty="0">
                <a:solidFill>
                  <a:schemeClr val="bg1"/>
                </a:solidFill>
                <a:latin typeface="Times New Roman" panose="02020603050405020304" pitchFamily="18" charset="0"/>
                <a:cs typeface="Times New Roman" panose="02020603050405020304" pitchFamily="18" charset="0"/>
              </a:rPr>
              <a:t> </a:t>
            </a:r>
            <a:r>
              <a:rPr lang="en-US" sz="1700" b="1" dirty="0" smtClean="0">
                <a:solidFill>
                  <a:schemeClr val="bg1"/>
                </a:solidFill>
                <a:latin typeface="Times New Roman" panose="02020603050405020304" pitchFamily="18" charset="0"/>
                <a:cs typeface="Times New Roman" panose="02020603050405020304" pitchFamily="18" charset="0"/>
              </a:rPr>
              <a:t>          </a:t>
            </a:r>
            <a:r>
              <a:rPr lang="ru-RU" sz="1700" dirty="0" smtClean="0">
                <a:solidFill>
                  <a:schemeClr val="bg1"/>
                </a:solidFill>
                <a:latin typeface="Times New Roman" panose="02020603050405020304" pitchFamily="18" charset="0"/>
                <a:cs typeface="Times New Roman" panose="02020603050405020304" pitchFamily="18" charset="0"/>
              </a:rPr>
              <a:t>Методы математического моделирования на основе компьютерных технологий приобрели тотальный характер во всех странах с высокоразвитой экономикой. При этом технологии использования высокопроизводительных вычислительных систем, связанные с ресурсоемкими задачами, превратились в важнейший сегмент всех наукоемких технологий. Программные системы, которые начинает приобретать наша промышленность, требуют особых знаний. Без фундаментальной подготовки в области математики, механики, физики здесь не обойтись, т.е. необходима  подготовка кадров для работы с этими системами. </a:t>
            </a:r>
            <a:endParaRPr lang="ru-RU" sz="1700" b="1" dirty="0">
              <a:solidFill>
                <a:schemeClr val="bg1"/>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1259633" y="404664"/>
            <a:ext cx="7494428" cy="477054"/>
          </a:xfrm>
          <a:prstGeom prst="rect">
            <a:avLst/>
          </a:prstGeom>
          <a:noFill/>
        </p:spPr>
        <p:txBody>
          <a:bodyPr wrap="square" rtlCol="0">
            <a:spAutoFit/>
          </a:bodyPr>
          <a:lstStyle/>
          <a:p>
            <a:pPr algn="ctr"/>
            <a:r>
              <a:rPr lang="ru-RU" sz="2500" dirty="0" smtClean="0">
                <a:solidFill>
                  <a:schemeClr val="bg1"/>
                </a:solidFill>
                <a:latin typeface="Times New Roman" panose="02020603050405020304" pitchFamily="18" charset="0"/>
                <a:cs typeface="Times New Roman" panose="02020603050405020304" pitchFamily="18" charset="0"/>
              </a:rPr>
              <a:t>Математическое моделирование</a:t>
            </a:r>
            <a:endParaRPr lang="ru-RU" sz="2500" dirty="0">
              <a:solidFill>
                <a:schemeClr val="bg1"/>
              </a:solidFill>
              <a:latin typeface="Times New Roman" panose="02020603050405020304" pitchFamily="18" charset="0"/>
              <a:cs typeface="Times New Roman" panose="02020603050405020304" pitchFamily="18" charset="0"/>
            </a:endParaRPr>
          </a:p>
        </p:txBody>
      </p:sp>
      <p:sp>
        <p:nvSpPr>
          <p:cNvPr id="4" name="Стрелка влево 3">
            <a:hlinkClick r:id="rId3" action="ppaction://hlinksldjump"/>
          </p:cNvPr>
          <p:cNvSpPr/>
          <p:nvPr/>
        </p:nvSpPr>
        <p:spPr>
          <a:xfrm>
            <a:off x="285720" y="5786454"/>
            <a:ext cx="1785950" cy="42860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Назад к меню</a:t>
            </a:r>
            <a:endParaRPr lang="ru-RU" dirty="0"/>
          </a:p>
        </p:txBody>
      </p:sp>
    </p:spTree>
  </p:cSld>
  <p:clrMapOvr>
    <a:overrideClrMapping bg1="lt1" tx1="dk1" bg2="lt2" tx2="dk2" accent1="accent1" accent2="accent2" accent3="accent3" accent4="accent4" accent5="accent5" accent6="accent6" hlink="hlink" folHlink="folHlink"/>
  </p:clrMapOvr>
  <p:transition>
    <p:strips dir="rd"/>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1713</TotalTime>
  <Words>1575</Words>
  <Application>Microsoft Office PowerPoint</Application>
  <PresentationFormat>Экран (4:3)</PresentationFormat>
  <Paragraphs>131</Paragraphs>
  <Slides>13</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Calibri</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Литература</vt:lpstr>
    </vt:vector>
  </TitlesOfParts>
  <Company>школа9</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Компьютерное  информационное моделирование</dc:title>
  <dc:creator>МОУ СОШ 9</dc:creator>
  <cp:lastModifiedBy>user</cp:lastModifiedBy>
  <cp:revision>150</cp:revision>
  <cp:lastPrinted>2017-04-05T05:53:01Z</cp:lastPrinted>
  <dcterms:created xsi:type="dcterms:W3CDTF">2010-10-26T08:09:41Z</dcterms:created>
  <dcterms:modified xsi:type="dcterms:W3CDTF">2017-04-12T06:32:07Z</dcterms:modified>
</cp:coreProperties>
</file>